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8288000" cy="10287000"/>
  <p:notesSz cx="6858000" cy="9144000"/>
  <p:embeddedFontLst>
    <p:embeddedFont>
      <p:font typeface="Helvetica World" panose="020B0604020202020204" charset="-128"/>
      <p:regular r:id="rId14"/>
    </p:embeddedFont>
    <p:embeddedFont>
      <p:font typeface="Helvetica World Bold" panose="020B0604020202020204" charset="-128"/>
      <p:regular r:id="rId15"/>
    </p:embeddedFont>
    <p:embeddedFont>
      <p:font typeface="Montserrat Bold" panose="020B0604020202020204" charset="0"/>
      <p:regular r:id="rId16"/>
    </p:embeddedFont>
    <p:embeddedFont>
      <p:font typeface="Poppins" panose="00000500000000000000" pitchFamily="2" charset="0"/>
      <p:regular r:id="rId17"/>
      <p:bold r:id="rId18"/>
      <p:italic r:id="rId19"/>
      <p:boldItalic r:id="rId20"/>
    </p:embeddedFont>
    <p:embeddedFont>
      <p:font typeface="Poppins Bold" panose="00000800000000000000" charset="0"/>
      <p:regular r:id="rId21"/>
    </p:embeddedFont>
    <p:embeddedFont>
      <p:font typeface="Proxima Nova" panose="020B0604020202020204" charset="0"/>
      <p:regular r:id="rId22"/>
    </p:embeddedFont>
    <p:embeddedFont>
      <p:font typeface="Proxima Nova Bold" panose="020B0604020202020204" charset="0"/>
      <p:regular r:id="rId23"/>
    </p:embeddedFont>
    <p:embeddedFont>
      <p:font typeface="TT Interphases Bold" panose="020B0604020202020204" charset="0"/>
      <p:regular r:id="rId2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940" y="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5.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PS\Downloads\RG_AP_ACOR_PARC_20250617.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pivotSource>
    <c:name>[RG_AP_ACOR_PARC_20250617.xlsx]Planilha1!Tabela dinâmica2</c:name>
    <c:fmtId val="6"/>
  </c:pivotSource>
  <c:chart>
    <c:autoTitleDeleted val="1"/>
    <c:pivotFmts>
      <c:pivotFmt>
        <c:idx val="0"/>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pt-BR"/>
            </a:p>
          </c:txPr>
          <c:showLegendKey val="0"/>
          <c:showVal val="0"/>
          <c:showCatName val="0"/>
          <c:showSerName val="0"/>
          <c:showPercent val="0"/>
          <c:showBubbleSize val="0"/>
          <c:extLst>
            <c:ext xmlns:c15="http://schemas.microsoft.com/office/drawing/2012/chart" uri="{CE6537A1-D6FC-4f65-9D91-7224C49458BB}"/>
          </c:extLst>
        </c:dLbl>
      </c:pivotFmt>
      <c:pivotFmt>
        <c:idx val="1"/>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pt-BR"/>
            </a:p>
          </c:txPr>
          <c:showLegendKey val="0"/>
          <c:showVal val="0"/>
          <c:showCatName val="0"/>
          <c:showSerName val="0"/>
          <c:showPercent val="0"/>
          <c:showBubbleSize val="0"/>
          <c:extLst>
            <c:ext xmlns:c15="http://schemas.microsoft.com/office/drawing/2012/chart" uri="{CE6537A1-D6FC-4f65-9D91-7224C49458BB}"/>
          </c:extLst>
        </c:dLbl>
      </c:pivotFmt>
      <c:pivotFmt>
        <c:idx val="2"/>
        <c:spPr>
          <a:solidFill>
            <a:schemeClr val="accent1"/>
          </a:soli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pt-BR"/>
            </a:p>
          </c:txPr>
          <c:showLegendKey val="0"/>
          <c:showVal val="0"/>
          <c:showCatName val="0"/>
          <c:showSerName val="0"/>
          <c:showPercent val="0"/>
          <c:showBubbleSize val="0"/>
          <c:extLst>
            <c:ext xmlns:c15="http://schemas.microsoft.com/office/drawing/2012/chart" uri="{CE6537A1-D6FC-4f65-9D91-7224C49458BB}"/>
          </c:extLst>
        </c:dLbl>
      </c:pivotFmt>
    </c:pivotFmts>
    <c:plotArea>
      <c:layout/>
      <c:barChart>
        <c:barDir val="col"/>
        <c:grouping val="clustered"/>
        <c:varyColors val="0"/>
        <c:ser>
          <c:idx val="0"/>
          <c:order val="0"/>
          <c:tx>
            <c:strRef>
              <c:f>Planilha1!$B$3</c:f>
              <c:strCache>
                <c:ptCount val="1"/>
                <c:pt idx="0">
                  <c:v>Total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tx1">
                        <a:lumMod val="75000"/>
                        <a:lumOff val="25000"/>
                      </a:schemeClr>
                    </a:solidFill>
                    <a:latin typeface="+mn-lt"/>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Planilha1!$A$4:$A$10</c:f>
              <c:strCache>
                <c:ptCount val="6"/>
                <c:pt idx="0">
                  <c:v>Aceito</c:v>
                </c:pt>
                <c:pt idx="1">
                  <c:v>Repactuado</c:v>
                </c:pt>
                <c:pt idx="2">
                  <c:v>Quitado</c:v>
                </c:pt>
                <c:pt idx="3">
                  <c:v>Não aceito</c:v>
                </c:pt>
                <c:pt idx="4">
                  <c:v>Aguardando análise</c:v>
                </c:pt>
                <c:pt idx="5">
                  <c:v>Aguardando doc. assinado</c:v>
                </c:pt>
              </c:strCache>
            </c:strRef>
          </c:cat>
          <c:val>
            <c:numRef>
              <c:f>Planilha1!$B$4:$B$10</c:f>
              <c:numCache>
                <c:formatCode>General</c:formatCode>
                <c:ptCount val="6"/>
                <c:pt idx="0">
                  <c:v>393</c:v>
                </c:pt>
                <c:pt idx="1">
                  <c:v>168</c:v>
                </c:pt>
                <c:pt idx="2">
                  <c:v>90</c:v>
                </c:pt>
                <c:pt idx="3">
                  <c:v>37</c:v>
                </c:pt>
                <c:pt idx="4">
                  <c:v>32</c:v>
                </c:pt>
                <c:pt idx="5">
                  <c:v>20</c:v>
                </c:pt>
              </c:numCache>
            </c:numRef>
          </c:val>
          <c:extLst>
            <c:ext xmlns:c16="http://schemas.microsoft.com/office/drawing/2014/chart" uri="{C3380CC4-5D6E-409C-BE32-E72D297353CC}">
              <c16:uniqueId val="{00000000-D512-4234-B720-875E882669B2}"/>
            </c:ext>
          </c:extLst>
        </c:ser>
        <c:dLbls>
          <c:showLegendKey val="0"/>
          <c:showVal val="1"/>
          <c:showCatName val="0"/>
          <c:showSerName val="0"/>
          <c:showPercent val="0"/>
          <c:showBubbleSize val="0"/>
        </c:dLbls>
        <c:gapWidth val="150"/>
        <c:overlap val="-25"/>
        <c:axId val="2107640320"/>
        <c:axId val="2107658560"/>
      </c:barChart>
      <c:catAx>
        <c:axId val="21076403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pt-BR"/>
          </a:p>
        </c:txPr>
        <c:crossAx val="2107658560"/>
        <c:crosses val="autoZero"/>
        <c:auto val="1"/>
        <c:lblAlgn val="ctr"/>
        <c:lblOffset val="100"/>
        <c:noMultiLvlLbl val="0"/>
      </c:catAx>
      <c:valAx>
        <c:axId val="2107658560"/>
        <c:scaling>
          <c:orientation val="minMax"/>
        </c:scaling>
        <c:delete val="1"/>
        <c:axPos val="l"/>
        <c:numFmt formatCode="General" sourceLinked="1"/>
        <c:majorTickMark val="none"/>
        <c:minorTickMark val="none"/>
        <c:tickLblPos val="nextTo"/>
        <c:crossAx val="210764032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t-BR"/>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 xmlns:c16="http://schemas.microsoft.com/office/drawing/2014/chart" uri="{E28EC0CA-F0BB-4C9C-879D-F8772B89E7AC}">
      <c16:pivotOptions16>
        <c16:showExpandCollapseFieldButtons val="1"/>
      </c16:pivotOptions16>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svg"/><Relationship Id="rId9" Type="http://schemas.openxmlformats.org/officeDocument/2006/relationships/image" Target="../media/image50.jpeg"/></Relationships>
</file>

<file path=ppt/slides/_rels/slide2.xml.rels><?xml version="1.0" encoding="UTF-8" standalone="yes"?>
<Relationships xmlns="http://schemas.openxmlformats.org/package/2006/relationships"><Relationship Id="rId8" Type="http://schemas.openxmlformats.org/officeDocument/2006/relationships/image" Target="../media/image12.svg"/><Relationship Id="rId13" Type="http://schemas.openxmlformats.org/officeDocument/2006/relationships/image" Target="../media/image17.png"/><Relationship Id="rId18" Type="http://schemas.openxmlformats.org/officeDocument/2006/relationships/image" Target="../media/image22.svg"/><Relationship Id="rId3" Type="http://schemas.openxmlformats.org/officeDocument/2006/relationships/image" Target="../media/image7.png"/><Relationship Id="rId21" Type="http://schemas.openxmlformats.org/officeDocument/2006/relationships/image" Target="../media/image25.png"/><Relationship Id="rId7" Type="http://schemas.openxmlformats.org/officeDocument/2006/relationships/image" Target="../media/image11.png"/><Relationship Id="rId12" Type="http://schemas.openxmlformats.org/officeDocument/2006/relationships/image" Target="../media/image16.svg"/><Relationship Id="rId17" Type="http://schemas.openxmlformats.org/officeDocument/2006/relationships/image" Target="../media/image21.png"/><Relationship Id="rId2" Type="http://schemas.openxmlformats.org/officeDocument/2006/relationships/image" Target="../media/image1.jpeg"/><Relationship Id="rId16" Type="http://schemas.openxmlformats.org/officeDocument/2006/relationships/image" Target="../media/image20.svg"/><Relationship Id="rId20" Type="http://schemas.openxmlformats.org/officeDocument/2006/relationships/image" Target="../media/image24.svg"/><Relationship Id="rId1" Type="http://schemas.openxmlformats.org/officeDocument/2006/relationships/slideLayout" Target="../slideLayouts/slideLayout7.xml"/><Relationship Id="rId6" Type="http://schemas.openxmlformats.org/officeDocument/2006/relationships/image" Target="../media/image10.svg"/><Relationship Id="rId11" Type="http://schemas.openxmlformats.org/officeDocument/2006/relationships/image" Target="../media/image15.png"/><Relationship Id="rId24" Type="http://schemas.openxmlformats.org/officeDocument/2006/relationships/image" Target="../media/image28.svg"/><Relationship Id="rId5" Type="http://schemas.openxmlformats.org/officeDocument/2006/relationships/image" Target="../media/image9.png"/><Relationship Id="rId15" Type="http://schemas.openxmlformats.org/officeDocument/2006/relationships/image" Target="../media/image19.png"/><Relationship Id="rId23" Type="http://schemas.openxmlformats.org/officeDocument/2006/relationships/image" Target="../media/image27.png"/><Relationship Id="rId10" Type="http://schemas.openxmlformats.org/officeDocument/2006/relationships/image" Target="../media/image14.svg"/><Relationship Id="rId19" Type="http://schemas.openxmlformats.org/officeDocument/2006/relationships/image" Target="../media/image23.png"/><Relationship Id="rId4" Type="http://schemas.openxmlformats.org/officeDocument/2006/relationships/image" Target="../media/image8.svg"/><Relationship Id="rId9" Type="http://schemas.openxmlformats.org/officeDocument/2006/relationships/image" Target="../media/image13.png"/><Relationship Id="rId14" Type="http://schemas.openxmlformats.org/officeDocument/2006/relationships/image" Target="../media/image18.svg"/><Relationship Id="rId22" Type="http://schemas.openxmlformats.org/officeDocument/2006/relationships/image" Target="../media/image26.svg"/></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pt-BR"/>
          </a:p>
        </p:txBody>
      </p:sp>
      <p:grpSp>
        <p:nvGrpSpPr>
          <p:cNvPr id="3" name="Group 3"/>
          <p:cNvGrpSpPr/>
          <p:nvPr/>
        </p:nvGrpSpPr>
        <p:grpSpPr>
          <a:xfrm>
            <a:off x="11647163" y="-749024"/>
            <a:ext cx="7388153" cy="8499894"/>
            <a:chOff x="0" y="0"/>
            <a:chExt cx="1945851" cy="2238655"/>
          </a:xfrm>
        </p:grpSpPr>
        <p:sp>
          <p:nvSpPr>
            <p:cNvPr id="4" name="Freeform 4"/>
            <p:cNvSpPr/>
            <p:nvPr/>
          </p:nvSpPr>
          <p:spPr>
            <a:xfrm>
              <a:off x="0" y="0"/>
              <a:ext cx="1945851" cy="2238655"/>
            </a:xfrm>
            <a:custGeom>
              <a:avLst/>
              <a:gdLst/>
              <a:ahLst/>
              <a:cxnLst/>
              <a:rect l="l" t="t" r="r" b="b"/>
              <a:pathLst>
                <a:path w="1945851" h="2238655">
                  <a:moveTo>
                    <a:pt x="0" y="0"/>
                  </a:moveTo>
                  <a:lnTo>
                    <a:pt x="1945851" y="0"/>
                  </a:lnTo>
                  <a:lnTo>
                    <a:pt x="1945851" y="2238655"/>
                  </a:lnTo>
                  <a:lnTo>
                    <a:pt x="0" y="2238655"/>
                  </a:lnTo>
                  <a:close/>
                </a:path>
              </a:pathLst>
            </a:custGeom>
            <a:solidFill>
              <a:srgbClr val="047A8F"/>
            </a:solidFill>
          </p:spPr>
          <p:txBody>
            <a:bodyPr/>
            <a:lstStyle/>
            <a:p>
              <a:endParaRPr lang="pt-BR"/>
            </a:p>
          </p:txBody>
        </p:sp>
        <p:sp>
          <p:nvSpPr>
            <p:cNvPr id="5" name="TextBox 5"/>
            <p:cNvSpPr txBox="1"/>
            <p:nvPr/>
          </p:nvSpPr>
          <p:spPr>
            <a:xfrm>
              <a:off x="0" y="-28575"/>
              <a:ext cx="1945851" cy="2267230"/>
            </a:xfrm>
            <a:prstGeom prst="rect">
              <a:avLst/>
            </a:prstGeom>
          </p:spPr>
          <p:txBody>
            <a:bodyPr lIns="50800" tIns="50800" rIns="50800" bIns="50800" rtlCol="0" anchor="ctr"/>
            <a:lstStyle/>
            <a:p>
              <a:pPr algn="ctr">
                <a:lnSpc>
                  <a:spcPts val="2357"/>
                </a:lnSpc>
              </a:pPr>
              <a:endParaRPr/>
            </a:p>
          </p:txBody>
        </p:sp>
      </p:grpSp>
      <p:grpSp>
        <p:nvGrpSpPr>
          <p:cNvPr id="6" name="Group 6"/>
          <p:cNvGrpSpPr/>
          <p:nvPr/>
        </p:nvGrpSpPr>
        <p:grpSpPr>
          <a:xfrm>
            <a:off x="-6521378" y="-749024"/>
            <a:ext cx="6969053" cy="10007324"/>
            <a:chOff x="0" y="0"/>
            <a:chExt cx="1835471" cy="2635674"/>
          </a:xfrm>
        </p:grpSpPr>
        <p:sp>
          <p:nvSpPr>
            <p:cNvPr id="7" name="Freeform 7"/>
            <p:cNvSpPr/>
            <p:nvPr/>
          </p:nvSpPr>
          <p:spPr>
            <a:xfrm>
              <a:off x="0" y="0"/>
              <a:ext cx="1835471" cy="2635674"/>
            </a:xfrm>
            <a:custGeom>
              <a:avLst/>
              <a:gdLst/>
              <a:ahLst/>
              <a:cxnLst/>
              <a:rect l="l" t="t" r="r" b="b"/>
              <a:pathLst>
                <a:path w="1835471" h="2635674">
                  <a:moveTo>
                    <a:pt x="0" y="0"/>
                  </a:moveTo>
                  <a:lnTo>
                    <a:pt x="1835471" y="0"/>
                  </a:lnTo>
                  <a:lnTo>
                    <a:pt x="1835471" y="2635674"/>
                  </a:lnTo>
                  <a:lnTo>
                    <a:pt x="0" y="2635674"/>
                  </a:lnTo>
                  <a:close/>
                </a:path>
              </a:pathLst>
            </a:custGeom>
            <a:solidFill>
              <a:srgbClr val="047A8F"/>
            </a:solidFill>
          </p:spPr>
          <p:txBody>
            <a:bodyPr/>
            <a:lstStyle/>
            <a:p>
              <a:endParaRPr lang="pt-BR"/>
            </a:p>
          </p:txBody>
        </p:sp>
        <p:sp>
          <p:nvSpPr>
            <p:cNvPr id="8" name="TextBox 8"/>
            <p:cNvSpPr txBox="1"/>
            <p:nvPr/>
          </p:nvSpPr>
          <p:spPr>
            <a:xfrm>
              <a:off x="0" y="-28575"/>
              <a:ext cx="1835471" cy="2664249"/>
            </a:xfrm>
            <a:prstGeom prst="rect">
              <a:avLst/>
            </a:prstGeom>
          </p:spPr>
          <p:txBody>
            <a:bodyPr lIns="50800" tIns="50800" rIns="50800" bIns="50800" rtlCol="0" anchor="ctr"/>
            <a:lstStyle/>
            <a:p>
              <a:pPr algn="ctr">
                <a:lnSpc>
                  <a:spcPts val="2357"/>
                </a:lnSpc>
              </a:pPr>
              <a:endParaRPr/>
            </a:p>
          </p:txBody>
        </p:sp>
      </p:grpSp>
      <p:grpSp>
        <p:nvGrpSpPr>
          <p:cNvPr id="9" name="Group 9"/>
          <p:cNvGrpSpPr/>
          <p:nvPr/>
        </p:nvGrpSpPr>
        <p:grpSpPr>
          <a:xfrm>
            <a:off x="9936331" y="765853"/>
            <a:ext cx="7599662" cy="8038422"/>
            <a:chOff x="0" y="0"/>
            <a:chExt cx="2001557" cy="2117115"/>
          </a:xfrm>
        </p:grpSpPr>
        <p:sp>
          <p:nvSpPr>
            <p:cNvPr id="10" name="Freeform 10"/>
            <p:cNvSpPr/>
            <p:nvPr/>
          </p:nvSpPr>
          <p:spPr>
            <a:xfrm>
              <a:off x="0" y="0"/>
              <a:ext cx="2001557" cy="2117115"/>
            </a:xfrm>
            <a:custGeom>
              <a:avLst/>
              <a:gdLst/>
              <a:ahLst/>
              <a:cxnLst/>
              <a:rect l="l" t="t" r="r" b="b"/>
              <a:pathLst>
                <a:path w="2001557" h="2117115">
                  <a:moveTo>
                    <a:pt x="0" y="0"/>
                  </a:moveTo>
                  <a:lnTo>
                    <a:pt x="2001557" y="0"/>
                  </a:lnTo>
                  <a:lnTo>
                    <a:pt x="2001557" y="2117115"/>
                  </a:lnTo>
                  <a:lnTo>
                    <a:pt x="0" y="2117115"/>
                  </a:lnTo>
                  <a:close/>
                </a:path>
              </a:pathLst>
            </a:custGeom>
            <a:solidFill>
              <a:srgbClr val="FFFFFF"/>
            </a:solidFill>
          </p:spPr>
          <p:txBody>
            <a:bodyPr/>
            <a:lstStyle/>
            <a:p>
              <a:endParaRPr lang="pt-BR"/>
            </a:p>
          </p:txBody>
        </p:sp>
        <p:sp>
          <p:nvSpPr>
            <p:cNvPr id="11" name="TextBox 11"/>
            <p:cNvSpPr txBox="1"/>
            <p:nvPr/>
          </p:nvSpPr>
          <p:spPr>
            <a:xfrm>
              <a:off x="0" y="-28575"/>
              <a:ext cx="2001557" cy="2145690"/>
            </a:xfrm>
            <a:prstGeom prst="rect">
              <a:avLst/>
            </a:prstGeom>
          </p:spPr>
          <p:txBody>
            <a:bodyPr lIns="50800" tIns="50800" rIns="50800" bIns="50800" rtlCol="0" anchor="ctr"/>
            <a:lstStyle/>
            <a:p>
              <a:pPr algn="ctr">
                <a:lnSpc>
                  <a:spcPts val="2357"/>
                </a:lnSpc>
              </a:pPr>
              <a:endParaRPr/>
            </a:p>
          </p:txBody>
        </p:sp>
      </p:grpSp>
      <p:sp>
        <p:nvSpPr>
          <p:cNvPr id="12" name="Freeform 12"/>
          <p:cNvSpPr/>
          <p:nvPr/>
        </p:nvSpPr>
        <p:spPr>
          <a:xfrm>
            <a:off x="15527773" y="8866670"/>
            <a:ext cx="1731527" cy="257565"/>
          </a:xfrm>
          <a:custGeom>
            <a:avLst/>
            <a:gdLst/>
            <a:ahLst/>
            <a:cxnLst/>
            <a:rect l="l" t="t" r="r" b="b"/>
            <a:pathLst>
              <a:path w="1731527" h="257565">
                <a:moveTo>
                  <a:pt x="0" y="0"/>
                </a:moveTo>
                <a:lnTo>
                  <a:pt x="1731527" y="0"/>
                </a:lnTo>
                <a:lnTo>
                  <a:pt x="1731527" y="257565"/>
                </a:lnTo>
                <a:lnTo>
                  <a:pt x="0" y="2575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13" name="Freeform 13"/>
          <p:cNvSpPr/>
          <p:nvPr/>
        </p:nvSpPr>
        <p:spPr>
          <a:xfrm>
            <a:off x="8072432" y="894635"/>
            <a:ext cx="9365121" cy="8229600"/>
          </a:xfrm>
          <a:custGeom>
            <a:avLst/>
            <a:gdLst/>
            <a:ahLst/>
            <a:cxnLst/>
            <a:rect l="l" t="t" r="r" b="b"/>
            <a:pathLst>
              <a:path w="9365121" h="8229600">
                <a:moveTo>
                  <a:pt x="0" y="0"/>
                </a:moveTo>
                <a:lnTo>
                  <a:pt x="9365121" y="0"/>
                </a:lnTo>
                <a:lnTo>
                  <a:pt x="9365121" y="8229600"/>
                </a:lnTo>
                <a:lnTo>
                  <a:pt x="0" y="8229600"/>
                </a:lnTo>
                <a:lnTo>
                  <a:pt x="0" y="0"/>
                </a:lnTo>
                <a:close/>
              </a:path>
            </a:pathLst>
          </a:custGeom>
          <a:blipFill>
            <a:blip r:embed="rId5"/>
            <a:stretch>
              <a:fillRect/>
            </a:stretch>
          </a:blipFill>
        </p:spPr>
        <p:txBody>
          <a:bodyPr/>
          <a:lstStyle/>
          <a:p>
            <a:endParaRPr lang="pt-BR"/>
          </a:p>
        </p:txBody>
      </p:sp>
      <p:sp>
        <p:nvSpPr>
          <p:cNvPr id="14" name="Freeform 14"/>
          <p:cNvSpPr/>
          <p:nvPr/>
        </p:nvSpPr>
        <p:spPr>
          <a:xfrm>
            <a:off x="4832041" y="8243304"/>
            <a:ext cx="2108295" cy="1504297"/>
          </a:xfrm>
          <a:custGeom>
            <a:avLst/>
            <a:gdLst/>
            <a:ahLst/>
            <a:cxnLst/>
            <a:rect l="l" t="t" r="r" b="b"/>
            <a:pathLst>
              <a:path w="2108295" h="1504297">
                <a:moveTo>
                  <a:pt x="0" y="0"/>
                </a:moveTo>
                <a:lnTo>
                  <a:pt x="2108296" y="0"/>
                </a:lnTo>
                <a:lnTo>
                  <a:pt x="2108296" y="1504297"/>
                </a:lnTo>
                <a:lnTo>
                  <a:pt x="0" y="1504297"/>
                </a:lnTo>
                <a:lnTo>
                  <a:pt x="0" y="0"/>
                </a:lnTo>
                <a:close/>
              </a:path>
            </a:pathLst>
          </a:custGeom>
          <a:blipFill>
            <a:blip r:embed="rId6"/>
            <a:stretch>
              <a:fillRect/>
            </a:stretch>
          </a:blipFill>
        </p:spPr>
        <p:txBody>
          <a:bodyPr/>
          <a:lstStyle/>
          <a:p>
            <a:endParaRPr lang="pt-BR"/>
          </a:p>
        </p:txBody>
      </p:sp>
      <p:sp>
        <p:nvSpPr>
          <p:cNvPr id="15" name="Freeform 15"/>
          <p:cNvSpPr/>
          <p:nvPr/>
        </p:nvSpPr>
        <p:spPr>
          <a:xfrm>
            <a:off x="1028700" y="8107707"/>
            <a:ext cx="3327602" cy="1775492"/>
          </a:xfrm>
          <a:custGeom>
            <a:avLst/>
            <a:gdLst/>
            <a:ahLst/>
            <a:cxnLst/>
            <a:rect l="l" t="t" r="r" b="b"/>
            <a:pathLst>
              <a:path w="3327602" h="1775492">
                <a:moveTo>
                  <a:pt x="0" y="0"/>
                </a:moveTo>
                <a:lnTo>
                  <a:pt x="3327602" y="0"/>
                </a:lnTo>
                <a:lnTo>
                  <a:pt x="3327602" y="1775492"/>
                </a:lnTo>
                <a:lnTo>
                  <a:pt x="0" y="1775492"/>
                </a:lnTo>
                <a:lnTo>
                  <a:pt x="0" y="0"/>
                </a:lnTo>
                <a:close/>
              </a:path>
            </a:pathLst>
          </a:custGeom>
          <a:blipFill>
            <a:blip r:embed="rId7"/>
            <a:stretch>
              <a:fillRect l="-13337" t="-63261" r="-10983" b="-69738"/>
            </a:stretch>
          </a:blipFill>
        </p:spPr>
        <p:txBody>
          <a:bodyPr/>
          <a:lstStyle/>
          <a:p>
            <a:endParaRPr lang="pt-BR"/>
          </a:p>
        </p:txBody>
      </p:sp>
      <p:sp>
        <p:nvSpPr>
          <p:cNvPr id="16" name="TextBox 16"/>
          <p:cNvSpPr txBox="1"/>
          <p:nvPr/>
        </p:nvSpPr>
        <p:spPr>
          <a:xfrm>
            <a:off x="1190625" y="3043286"/>
            <a:ext cx="8745706" cy="1598198"/>
          </a:xfrm>
          <a:prstGeom prst="rect">
            <a:avLst/>
          </a:prstGeom>
        </p:spPr>
        <p:txBody>
          <a:bodyPr lIns="0" tIns="0" rIns="0" bIns="0" rtlCol="0" anchor="t">
            <a:spAutoFit/>
          </a:bodyPr>
          <a:lstStyle/>
          <a:p>
            <a:pPr algn="l">
              <a:lnSpc>
                <a:spcPts val="6410"/>
              </a:lnSpc>
              <a:spcBef>
                <a:spcPct val="0"/>
              </a:spcBef>
            </a:pPr>
            <a:r>
              <a:rPr lang="en-US" sz="4578">
                <a:solidFill>
                  <a:srgbClr val="000000"/>
                </a:solidFill>
                <a:latin typeface="Helvetica World"/>
                <a:ea typeface="Helvetica World"/>
                <a:cs typeface="Helvetica World"/>
                <a:sym typeface="Helvetica World"/>
              </a:rPr>
              <a:t>Parcelamento de Débitos Previdenciários</a:t>
            </a:r>
          </a:p>
        </p:txBody>
      </p:sp>
      <p:sp>
        <p:nvSpPr>
          <p:cNvPr id="17" name="TextBox 17"/>
          <p:cNvSpPr txBox="1"/>
          <p:nvPr/>
        </p:nvSpPr>
        <p:spPr>
          <a:xfrm>
            <a:off x="1190625" y="4941681"/>
            <a:ext cx="8745706" cy="1681088"/>
          </a:xfrm>
          <a:prstGeom prst="rect">
            <a:avLst/>
          </a:prstGeom>
        </p:spPr>
        <p:txBody>
          <a:bodyPr lIns="0" tIns="0" rIns="0" bIns="0" rtlCol="0" anchor="t">
            <a:spAutoFit/>
          </a:bodyPr>
          <a:lstStyle/>
          <a:p>
            <a:pPr algn="l">
              <a:lnSpc>
                <a:spcPts val="3435"/>
              </a:lnSpc>
            </a:pPr>
            <a:r>
              <a:rPr lang="en-US" sz="3578" b="1">
                <a:solidFill>
                  <a:srgbClr val="06505D"/>
                </a:solidFill>
                <a:latin typeface="Helvetica World Bold"/>
                <a:ea typeface="Helvetica World Bold"/>
                <a:cs typeface="Helvetica World Bold"/>
                <a:sym typeface="Helvetica World Bold"/>
              </a:rPr>
              <a:t>Regras, Desafios e a Realidade dos RPPS no Estado do Rio de Janeiro</a:t>
            </a:r>
          </a:p>
          <a:p>
            <a:pPr algn="l">
              <a:lnSpc>
                <a:spcPts val="5259"/>
              </a:lnSpc>
            </a:pPr>
            <a:endParaRPr lang="en-US" sz="3578" b="1">
              <a:solidFill>
                <a:srgbClr val="06505D"/>
              </a:solidFill>
              <a:latin typeface="Helvetica World Bold"/>
              <a:ea typeface="Helvetica World Bold"/>
              <a:cs typeface="Helvetica World Bold"/>
              <a:sym typeface="Helvetica World Bo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pt-BR"/>
          </a:p>
        </p:txBody>
      </p:sp>
      <p:grpSp>
        <p:nvGrpSpPr>
          <p:cNvPr id="3" name="Group 3"/>
          <p:cNvGrpSpPr/>
          <p:nvPr/>
        </p:nvGrpSpPr>
        <p:grpSpPr>
          <a:xfrm>
            <a:off x="11647163" y="6281971"/>
            <a:ext cx="7388153" cy="4987630"/>
            <a:chOff x="0" y="0"/>
            <a:chExt cx="1945851" cy="1313615"/>
          </a:xfrm>
        </p:grpSpPr>
        <p:sp>
          <p:nvSpPr>
            <p:cNvPr id="4" name="Freeform 4"/>
            <p:cNvSpPr/>
            <p:nvPr/>
          </p:nvSpPr>
          <p:spPr>
            <a:xfrm>
              <a:off x="0" y="0"/>
              <a:ext cx="1945851" cy="1313615"/>
            </a:xfrm>
            <a:custGeom>
              <a:avLst/>
              <a:gdLst/>
              <a:ahLst/>
              <a:cxnLst/>
              <a:rect l="l" t="t" r="r" b="b"/>
              <a:pathLst>
                <a:path w="1945851" h="1313615">
                  <a:moveTo>
                    <a:pt x="0" y="0"/>
                  </a:moveTo>
                  <a:lnTo>
                    <a:pt x="1945851" y="0"/>
                  </a:lnTo>
                  <a:lnTo>
                    <a:pt x="1945851" y="1313615"/>
                  </a:lnTo>
                  <a:lnTo>
                    <a:pt x="0" y="1313615"/>
                  </a:lnTo>
                  <a:close/>
                </a:path>
              </a:pathLst>
            </a:custGeom>
            <a:solidFill>
              <a:srgbClr val="047A8F"/>
            </a:solidFill>
          </p:spPr>
          <p:txBody>
            <a:bodyPr/>
            <a:lstStyle/>
            <a:p>
              <a:endParaRPr lang="pt-BR"/>
            </a:p>
          </p:txBody>
        </p:sp>
        <p:sp>
          <p:nvSpPr>
            <p:cNvPr id="5" name="TextBox 5"/>
            <p:cNvSpPr txBox="1"/>
            <p:nvPr/>
          </p:nvSpPr>
          <p:spPr>
            <a:xfrm>
              <a:off x="0" y="-28575"/>
              <a:ext cx="1945851" cy="1342190"/>
            </a:xfrm>
            <a:prstGeom prst="rect">
              <a:avLst/>
            </a:prstGeom>
          </p:spPr>
          <p:txBody>
            <a:bodyPr lIns="50800" tIns="50800" rIns="50800" bIns="50800" rtlCol="0" anchor="ctr"/>
            <a:lstStyle/>
            <a:p>
              <a:pPr algn="ctr">
                <a:lnSpc>
                  <a:spcPts val="2357"/>
                </a:lnSpc>
              </a:pPr>
              <a:endParaRPr/>
            </a:p>
          </p:txBody>
        </p:sp>
      </p:grpSp>
      <p:grpSp>
        <p:nvGrpSpPr>
          <p:cNvPr id="6" name="Group 6"/>
          <p:cNvGrpSpPr/>
          <p:nvPr/>
        </p:nvGrpSpPr>
        <p:grpSpPr>
          <a:xfrm>
            <a:off x="1028700" y="7926996"/>
            <a:ext cx="7604315" cy="848790"/>
            <a:chOff x="0" y="0"/>
            <a:chExt cx="1697317" cy="189454"/>
          </a:xfrm>
        </p:grpSpPr>
        <p:sp>
          <p:nvSpPr>
            <p:cNvPr id="7" name="Freeform 7"/>
            <p:cNvSpPr/>
            <p:nvPr/>
          </p:nvSpPr>
          <p:spPr>
            <a:xfrm>
              <a:off x="0" y="0"/>
              <a:ext cx="1697317" cy="189454"/>
            </a:xfrm>
            <a:custGeom>
              <a:avLst/>
              <a:gdLst/>
              <a:ahLst/>
              <a:cxnLst/>
              <a:rect l="l" t="t" r="r" b="b"/>
              <a:pathLst>
                <a:path w="1697317" h="189454">
                  <a:moveTo>
                    <a:pt x="0" y="0"/>
                  </a:moveTo>
                  <a:lnTo>
                    <a:pt x="1697317" y="0"/>
                  </a:lnTo>
                  <a:lnTo>
                    <a:pt x="1697317" y="189454"/>
                  </a:lnTo>
                  <a:lnTo>
                    <a:pt x="0" y="189454"/>
                  </a:lnTo>
                  <a:close/>
                </a:path>
              </a:pathLst>
            </a:custGeom>
            <a:solidFill>
              <a:srgbClr val="047A8F"/>
            </a:solidFill>
          </p:spPr>
          <p:txBody>
            <a:bodyPr/>
            <a:lstStyle/>
            <a:p>
              <a:endParaRPr lang="pt-BR"/>
            </a:p>
          </p:txBody>
        </p:sp>
        <p:sp>
          <p:nvSpPr>
            <p:cNvPr id="8" name="TextBox 8"/>
            <p:cNvSpPr txBox="1"/>
            <p:nvPr/>
          </p:nvSpPr>
          <p:spPr>
            <a:xfrm>
              <a:off x="0" y="-28575"/>
              <a:ext cx="1697317" cy="218029"/>
            </a:xfrm>
            <a:prstGeom prst="rect">
              <a:avLst/>
            </a:prstGeom>
          </p:spPr>
          <p:txBody>
            <a:bodyPr lIns="50800" tIns="50800" rIns="50800" bIns="50800" rtlCol="0" anchor="ctr"/>
            <a:lstStyle/>
            <a:p>
              <a:pPr algn="just">
                <a:lnSpc>
                  <a:spcPts val="2357"/>
                </a:lnSpc>
              </a:pPr>
              <a:r>
                <a:rPr lang="en-US" sz="1683">
                  <a:solidFill>
                    <a:srgbClr val="000000"/>
                  </a:solidFill>
                  <a:latin typeface="Proxima Nova"/>
                  <a:ea typeface="Proxima Nova"/>
                  <a:cs typeface="Proxima Nova"/>
                  <a:sym typeface="Proxima Nova"/>
                </a:rPr>
                <a:t>Essa iniciativa reforça o compromisso do MPS em promover a regularidade e a transparência na gestão previdenciária.</a:t>
              </a:r>
            </a:p>
          </p:txBody>
        </p:sp>
      </p:grpSp>
      <p:sp>
        <p:nvSpPr>
          <p:cNvPr id="9" name="Freeform 9"/>
          <p:cNvSpPr/>
          <p:nvPr/>
        </p:nvSpPr>
        <p:spPr>
          <a:xfrm>
            <a:off x="1028700" y="9000735"/>
            <a:ext cx="1731527" cy="257565"/>
          </a:xfrm>
          <a:custGeom>
            <a:avLst/>
            <a:gdLst/>
            <a:ahLst/>
            <a:cxnLst/>
            <a:rect l="l" t="t" r="r" b="b"/>
            <a:pathLst>
              <a:path w="1731527" h="257565">
                <a:moveTo>
                  <a:pt x="0" y="0"/>
                </a:moveTo>
                <a:lnTo>
                  <a:pt x="1731527" y="0"/>
                </a:lnTo>
                <a:lnTo>
                  <a:pt x="1731527" y="257565"/>
                </a:lnTo>
                <a:lnTo>
                  <a:pt x="0" y="2575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10" name="Freeform 10"/>
          <p:cNvSpPr/>
          <p:nvPr/>
        </p:nvSpPr>
        <p:spPr>
          <a:xfrm>
            <a:off x="8633015" y="564260"/>
            <a:ext cx="9549722" cy="9215482"/>
          </a:xfrm>
          <a:custGeom>
            <a:avLst/>
            <a:gdLst/>
            <a:ahLst/>
            <a:cxnLst/>
            <a:rect l="l" t="t" r="r" b="b"/>
            <a:pathLst>
              <a:path w="9549722" h="9215482">
                <a:moveTo>
                  <a:pt x="0" y="0"/>
                </a:moveTo>
                <a:lnTo>
                  <a:pt x="9549722" y="0"/>
                </a:lnTo>
                <a:lnTo>
                  <a:pt x="9549722" y="9215482"/>
                </a:lnTo>
                <a:lnTo>
                  <a:pt x="0" y="9215482"/>
                </a:lnTo>
                <a:lnTo>
                  <a:pt x="0" y="0"/>
                </a:lnTo>
                <a:close/>
              </a:path>
            </a:pathLst>
          </a:custGeom>
          <a:blipFill>
            <a:blip r:embed="rId5"/>
            <a:stretch>
              <a:fillRect/>
            </a:stretch>
          </a:blipFill>
        </p:spPr>
        <p:txBody>
          <a:bodyPr/>
          <a:lstStyle/>
          <a:p>
            <a:endParaRPr lang="pt-BR"/>
          </a:p>
        </p:txBody>
      </p:sp>
      <p:sp>
        <p:nvSpPr>
          <p:cNvPr id="11" name="TextBox 11"/>
          <p:cNvSpPr txBox="1"/>
          <p:nvPr/>
        </p:nvSpPr>
        <p:spPr>
          <a:xfrm>
            <a:off x="1028700" y="1507577"/>
            <a:ext cx="7604315" cy="592198"/>
          </a:xfrm>
          <a:prstGeom prst="rect">
            <a:avLst/>
          </a:prstGeom>
        </p:spPr>
        <p:txBody>
          <a:bodyPr lIns="0" tIns="0" rIns="0" bIns="0" rtlCol="0" anchor="t">
            <a:spAutoFit/>
          </a:bodyPr>
          <a:lstStyle/>
          <a:p>
            <a:pPr algn="l">
              <a:lnSpc>
                <a:spcPts val="4046"/>
              </a:lnSpc>
            </a:pPr>
            <a:r>
              <a:rPr lang="en-US" sz="4304" b="1">
                <a:solidFill>
                  <a:srgbClr val="06505D"/>
                </a:solidFill>
                <a:latin typeface="Helvetica World Bold"/>
                <a:ea typeface="Helvetica World Bold"/>
                <a:cs typeface="Helvetica World Bold"/>
                <a:sym typeface="Helvetica World Bold"/>
              </a:rPr>
              <a:t>GUIA DE PARCELAMENTO</a:t>
            </a:r>
          </a:p>
        </p:txBody>
      </p:sp>
      <p:sp>
        <p:nvSpPr>
          <p:cNvPr id="12" name="TextBox 12"/>
          <p:cNvSpPr txBox="1"/>
          <p:nvPr/>
        </p:nvSpPr>
        <p:spPr>
          <a:xfrm>
            <a:off x="1028700" y="2853446"/>
            <a:ext cx="7343473" cy="1102799"/>
          </a:xfrm>
          <a:prstGeom prst="rect">
            <a:avLst/>
          </a:prstGeom>
        </p:spPr>
        <p:txBody>
          <a:bodyPr lIns="0" tIns="0" rIns="0" bIns="0" rtlCol="0" anchor="t">
            <a:spAutoFit/>
          </a:bodyPr>
          <a:lstStyle/>
          <a:p>
            <a:pPr algn="just">
              <a:lnSpc>
                <a:spcPts val="2215"/>
              </a:lnSpc>
              <a:spcBef>
                <a:spcPct val="0"/>
              </a:spcBef>
            </a:pPr>
            <a:r>
              <a:rPr lang="en-US" sz="1582">
                <a:solidFill>
                  <a:srgbClr val="021F24"/>
                </a:solidFill>
                <a:latin typeface="Proxima Nova"/>
                <a:ea typeface="Proxima Nova"/>
                <a:cs typeface="Proxima Nova"/>
                <a:sym typeface="Proxima Nova"/>
              </a:rPr>
              <a:t>O Ministério da Previdência Social (MPS), com o objetivo de orientar e auxiliar os Regimes Próprios de Previdência Social (RPPS) em suas rotinas, elaborou um Guia Orientativo de Cadastramento de Termos de Acordo de Parcelamento no CADPREV.</a:t>
            </a:r>
          </a:p>
        </p:txBody>
      </p:sp>
      <p:sp>
        <p:nvSpPr>
          <p:cNvPr id="13" name="TextBox 13"/>
          <p:cNvSpPr txBox="1"/>
          <p:nvPr/>
        </p:nvSpPr>
        <p:spPr>
          <a:xfrm>
            <a:off x="1028700" y="4435103"/>
            <a:ext cx="7343473" cy="826574"/>
          </a:xfrm>
          <a:prstGeom prst="rect">
            <a:avLst/>
          </a:prstGeom>
        </p:spPr>
        <p:txBody>
          <a:bodyPr lIns="0" tIns="0" rIns="0" bIns="0" rtlCol="0" anchor="t">
            <a:spAutoFit/>
          </a:bodyPr>
          <a:lstStyle/>
          <a:p>
            <a:pPr algn="just">
              <a:lnSpc>
                <a:spcPts val="2215"/>
              </a:lnSpc>
              <a:spcBef>
                <a:spcPct val="0"/>
              </a:spcBef>
            </a:pPr>
            <a:r>
              <a:rPr lang="en-US" sz="1582">
                <a:solidFill>
                  <a:srgbClr val="021F24"/>
                </a:solidFill>
                <a:latin typeface="Proxima Nova"/>
                <a:ea typeface="Proxima Nova"/>
                <a:cs typeface="Proxima Nova"/>
                <a:sym typeface="Proxima Nova"/>
              </a:rPr>
              <a:t>O material funciona como um passo a passo prático para o dia a dia dos entes federativos, abordando desde a legislação aplicável até os procedimentos no sistema, e está disponível na página oficial da Previdência, no seguinte link:</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pt-BR"/>
          </a:p>
        </p:txBody>
      </p:sp>
      <p:grpSp>
        <p:nvGrpSpPr>
          <p:cNvPr id="3" name="Group 3"/>
          <p:cNvGrpSpPr/>
          <p:nvPr/>
        </p:nvGrpSpPr>
        <p:grpSpPr>
          <a:xfrm>
            <a:off x="11647163" y="6281971"/>
            <a:ext cx="7388153" cy="4987630"/>
            <a:chOff x="0" y="0"/>
            <a:chExt cx="1945851" cy="1313615"/>
          </a:xfrm>
        </p:grpSpPr>
        <p:sp>
          <p:nvSpPr>
            <p:cNvPr id="4" name="Freeform 4"/>
            <p:cNvSpPr/>
            <p:nvPr/>
          </p:nvSpPr>
          <p:spPr>
            <a:xfrm>
              <a:off x="0" y="0"/>
              <a:ext cx="1945851" cy="1313615"/>
            </a:xfrm>
            <a:custGeom>
              <a:avLst/>
              <a:gdLst/>
              <a:ahLst/>
              <a:cxnLst/>
              <a:rect l="l" t="t" r="r" b="b"/>
              <a:pathLst>
                <a:path w="1945851" h="1313615">
                  <a:moveTo>
                    <a:pt x="0" y="0"/>
                  </a:moveTo>
                  <a:lnTo>
                    <a:pt x="1945851" y="0"/>
                  </a:lnTo>
                  <a:lnTo>
                    <a:pt x="1945851" y="1313615"/>
                  </a:lnTo>
                  <a:lnTo>
                    <a:pt x="0" y="1313615"/>
                  </a:lnTo>
                  <a:close/>
                </a:path>
              </a:pathLst>
            </a:custGeom>
            <a:solidFill>
              <a:srgbClr val="047A8F"/>
            </a:solidFill>
          </p:spPr>
          <p:txBody>
            <a:bodyPr/>
            <a:lstStyle/>
            <a:p>
              <a:endParaRPr lang="pt-BR"/>
            </a:p>
          </p:txBody>
        </p:sp>
        <p:sp>
          <p:nvSpPr>
            <p:cNvPr id="5" name="TextBox 5"/>
            <p:cNvSpPr txBox="1"/>
            <p:nvPr/>
          </p:nvSpPr>
          <p:spPr>
            <a:xfrm>
              <a:off x="0" y="-28575"/>
              <a:ext cx="1945851" cy="1342190"/>
            </a:xfrm>
            <a:prstGeom prst="rect">
              <a:avLst/>
            </a:prstGeom>
          </p:spPr>
          <p:txBody>
            <a:bodyPr lIns="50800" tIns="50800" rIns="50800" bIns="50800" rtlCol="0" anchor="ctr"/>
            <a:lstStyle/>
            <a:p>
              <a:pPr algn="ctr">
                <a:lnSpc>
                  <a:spcPts val="2357"/>
                </a:lnSpc>
              </a:pPr>
              <a:endParaRPr/>
            </a:p>
          </p:txBody>
        </p:sp>
      </p:grpSp>
      <p:grpSp>
        <p:nvGrpSpPr>
          <p:cNvPr id="6" name="Group 6"/>
          <p:cNvGrpSpPr/>
          <p:nvPr/>
        </p:nvGrpSpPr>
        <p:grpSpPr>
          <a:xfrm>
            <a:off x="9939984" y="768571"/>
            <a:ext cx="7599662" cy="8749859"/>
            <a:chOff x="0" y="0"/>
            <a:chExt cx="2001557" cy="2304490"/>
          </a:xfrm>
        </p:grpSpPr>
        <p:sp>
          <p:nvSpPr>
            <p:cNvPr id="7" name="Freeform 7"/>
            <p:cNvSpPr/>
            <p:nvPr/>
          </p:nvSpPr>
          <p:spPr>
            <a:xfrm>
              <a:off x="0" y="0"/>
              <a:ext cx="2001557" cy="2304490"/>
            </a:xfrm>
            <a:custGeom>
              <a:avLst/>
              <a:gdLst/>
              <a:ahLst/>
              <a:cxnLst/>
              <a:rect l="l" t="t" r="r" b="b"/>
              <a:pathLst>
                <a:path w="2001557" h="2304490">
                  <a:moveTo>
                    <a:pt x="0" y="0"/>
                  </a:moveTo>
                  <a:lnTo>
                    <a:pt x="2001557" y="0"/>
                  </a:lnTo>
                  <a:lnTo>
                    <a:pt x="2001557" y="2304490"/>
                  </a:lnTo>
                  <a:lnTo>
                    <a:pt x="0" y="2304490"/>
                  </a:lnTo>
                  <a:close/>
                </a:path>
              </a:pathLst>
            </a:custGeom>
            <a:solidFill>
              <a:srgbClr val="FFFFFF"/>
            </a:solidFill>
          </p:spPr>
          <p:txBody>
            <a:bodyPr/>
            <a:lstStyle/>
            <a:p>
              <a:endParaRPr lang="pt-BR"/>
            </a:p>
          </p:txBody>
        </p:sp>
        <p:sp>
          <p:nvSpPr>
            <p:cNvPr id="8" name="TextBox 8"/>
            <p:cNvSpPr txBox="1"/>
            <p:nvPr/>
          </p:nvSpPr>
          <p:spPr>
            <a:xfrm>
              <a:off x="0" y="-28575"/>
              <a:ext cx="2001557" cy="2333065"/>
            </a:xfrm>
            <a:prstGeom prst="rect">
              <a:avLst/>
            </a:prstGeom>
          </p:spPr>
          <p:txBody>
            <a:bodyPr lIns="50800" tIns="50800" rIns="50800" bIns="50800" rtlCol="0" anchor="ctr"/>
            <a:lstStyle/>
            <a:p>
              <a:pPr algn="ctr">
                <a:lnSpc>
                  <a:spcPts val="2357"/>
                </a:lnSpc>
              </a:pPr>
              <a:endParaRPr/>
            </a:p>
          </p:txBody>
        </p:sp>
      </p:grpSp>
      <p:sp>
        <p:nvSpPr>
          <p:cNvPr id="9" name="Freeform 9"/>
          <p:cNvSpPr/>
          <p:nvPr/>
        </p:nvSpPr>
        <p:spPr>
          <a:xfrm>
            <a:off x="9144000" y="130409"/>
            <a:ext cx="8730540" cy="5827635"/>
          </a:xfrm>
          <a:custGeom>
            <a:avLst/>
            <a:gdLst/>
            <a:ahLst/>
            <a:cxnLst/>
            <a:rect l="l" t="t" r="r" b="b"/>
            <a:pathLst>
              <a:path w="8730540" h="5827635">
                <a:moveTo>
                  <a:pt x="0" y="0"/>
                </a:moveTo>
                <a:lnTo>
                  <a:pt x="8730540" y="0"/>
                </a:lnTo>
                <a:lnTo>
                  <a:pt x="8730540" y="5827636"/>
                </a:lnTo>
                <a:lnTo>
                  <a:pt x="0" y="5827636"/>
                </a:lnTo>
                <a:lnTo>
                  <a:pt x="0" y="0"/>
                </a:lnTo>
                <a:close/>
              </a:path>
            </a:pathLst>
          </a:custGeom>
          <a:blipFill>
            <a:blip r:embed="rId3"/>
            <a:stretch>
              <a:fillRect/>
            </a:stretch>
          </a:blipFill>
        </p:spPr>
        <p:txBody>
          <a:bodyPr/>
          <a:lstStyle/>
          <a:p>
            <a:endParaRPr lang="pt-BR"/>
          </a:p>
        </p:txBody>
      </p:sp>
      <p:sp>
        <p:nvSpPr>
          <p:cNvPr id="10" name="TextBox 10"/>
          <p:cNvSpPr txBox="1"/>
          <p:nvPr/>
        </p:nvSpPr>
        <p:spPr>
          <a:xfrm>
            <a:off x="1028700" y="459631"/>
            <a:ext cx="7846107" cy="943536"/>
          </a:xfrm>
          <a:prstGeom prst="rect">
            <a:avLst/>
          </a:prstGeom>
        </p:spPr>
        <p:txBody>
          <a:bodyPr lIns="0" tIns="0" rIns="0" bIns="0" rtlCol="0" anchor="t">
            <a:spAutoFit/>
          </a:bodyPr>
          <a:lstStyle/>
          <a:p>
            <a:pPr algn="l">
              <a:lnSpc>
                <a:spcPts val="3269"/>
              </a:lnSpc>
            </a:pPr>
            <a:r>
              <a:rPr lang="en-US" sz="3478" b="1">
                <a:solidFill>
                  <a:srgbClr val="06505D"/>
                </a:solidFill>
                <a:latin typeface="Helvetica World Bold"/>
                <a:ea typeface="Helvetica World Bold"/>
                <a:cs typeface="Helvetica World Bold"/>
                <a:sym typeface="Helvetica World Bold"/>
              </a:rPr>
              <a:t>Avaliação dos Requisitos para Dirigentes e Conselhos dos RPPS </a:t>
            </a:r>
          </a:p>
        </p:txBody>
      </p:sp>
      <p:sp>
        <p:nvSpPr>
          <p:cNvPr id="11" name="TextBox 11"/>
          <p:cNvSpPr txBox="1"/>
          <p:nvPr/>
        </p:nvSpPr>
        <p:spPr>
          <a:xfrm>
            <a:off x="1028700" y="2198603"/>
            <a:ext cx="7342624" cy="1894016"/>
          </a:xfrm>
          <a:prstGeom prst="rect">
            <a:avLst/>
          </a:prstGeom>
        </p:spPr>
        <p:txBody>
          <a:bodyPr lIns="0" tIns="0" rIns="0" bIns="0" rtlCol="0" anchor="t">
            <a:spAutoFit/>
          </a:bodyPr>
          <a:lstStyle/>
          <a:p>
            <a:pPr algn="just">
              <a:lnSpc>
                <a:spcPts val="3755"/>
              </a:lnSpc>
              <a:spcBef>
                <a:spcPct val="0"/>
              </a:spcBef>
            </a:pPr>
            <a:r>
              <a:rPr lang="en-US" sz="2682">
                <a:solidFill>
                  <a:srgbClr val="021F24"/>
                </a:solidFill>
                <a:latin typeface="Proxima Nova"/>
                <a:ea typeface="Proxima Nova"/>
                <a:cs typeface="Proxima Nova"/>
                <a:sym typeface="Proxima Nova"/>
              </a:rPr>
              <a:t>Dos </a:t>
            </a:r>
            <a:r>
              <a:rPr lang="en-US" sz="2682" b="1">
                <a:solidFill>
                  <a:srgbClr val="021F24"/>
                </a:solidFill>
                <a:latin typeface="Proxima Nova Bold"/>
                <a:ea typeface="Proxima Nova Bold"/>
                <a:cs typeface="Proxima Nova Bold"/>
                <a:sym typeface="Proxima Nova Bold"/>
              </a:rPr>
              <a:t>80 entes com RPPS</a:t>
            </a:r>
            <a:r>
              <a:rPr lang="en-US" sz="2682">
                <a:solidFill>
                  <a:srgbClr val="021F24"/>
                </a:solidFill>
                <a:latin typeface="Proxima Nova"/>
                <a:ea typeface="Proxima Nova"/>
                <a:cs typeface="Proxima Nova"/>
                <a:sym typeface="Proxima Nova"/>
              </a:rPr>
              <a:t> no estado, 64 estão atualmente com os critérios de habilitação em análise no sistema CADPREV, no que se refere aos requisitos exigidos para:</a:t>
            </a:r>
          </a:p>
        </p:txBody>
      </p:sp>
      <p:sp>
        <p:nvSpPr>
          <p:cNvPr id="12" name="TextBox 12"/>
          <p:cNvSpPr txBox="1"/>
          <p:nvPr/>
        </p:nvSpPr>
        <p:spPr>
          <a:xfrm>
            <a:off x="0" y="6136484"/>
            <a:ext cx="10192559" cy="3121816"/>
          </a:xfrm>
          <a:prstGeom prst="rect">
            <a:avLst/>
          </a:prstGeom>
        </p:spPr>
        <p:txBody>
          <a:bodyPr lIns="0" tIns="0" rIns="0" bIns="0" rtlCol="0" anchor="t">
            <a:spAutoFit/>
          </a:bodyPr>
          <a:lstStyle/>
          <a:p>
            <a:pPr marL="1247575" lvl="1" indent="-623787" algn="l">
              <a:lnSpc>
                <a:spcPts val="5431"/>
              </a:lnSpc>
              <a:buFont typeface="Arial"/>
              <a:buChar char="•"/>
            </a:pPr>
            <a:r>
              <a:rPr lang="en-US" sz="5778" b="1" u="none" strike="noStrike">
                <a:solidFill>
                  <a:srgbClr val="06505D"/>
                </a:solidFill>
                <a:latin typeface="Helvetica World Bold"/>
                <a:ea typeface="Helvetica World Bold"/>
                <a:cs typeface="Helvetica World Bold"/>
                <a:sym typeface="Helvetica World Bold"/>
              </a:rPr>
              <a:t>Antecedentes Funcionais</a:t>
            </a:r>
          </a:p>
          <a:p>
            <a:pPr marL="1247575" lvl="1" indent="-623787" algn="l">
              <a:lnSpc>
                <a:spcPts val="5431"/>
              </a:lnSpc>
              <a:buFont typeface="Arial"/>
              <a:buChar char="•"/>
            </a:pPr>
            <a:r>
              <a:rPr lang="en-US" sz="5778" b="1" u="none" strike="noStrike">
                <a:solidFill>
                  <a:srgbClr val="06505D"/>
                </a:solidFill>
                <a:latin typeface="Helvetica World Bold"/>
                <a:ea typeface="Helvetica World Bold"/>
                <a:cs typeface="Helvetica World Bold"/>
                <a:sym typeface="Helvetica World Bold"/>
              </a:rPr>
              <a:t>Experiência</a:t>
            </a:r>
          </a:p>
          <a:p>
            <a:pPr marL="1247575" lvl="1" indent="-623787" algn="l">
              <a:lnSpc>
                <a:spcPts val="5431"/>
              </a:lnSpc>
              <a:buFont typeface="Arial"/>
              <a:buChar char="•"/>
            </a:pPr>
            <a:r>
              <a:rPr lang="en-US" sz="5778" b="1" u="none" strike="noStrike">
                <a:solidFill>
                  <a:srgbClr val="06505D"/>
                </a:solidFill>
                <a:latin typeface="Helvetica World Bold"/>
                <a:ea typeface="Helvetica World Bold"/>
                <a:cs typeface="Helvetica World Bold"/>
                <a:sym typeface="Helvetica World Bold"/>
              </a:rPr>
              <a:t>Formação Superior</a:t>
            </a:r>
          </a:p>
          <a:p>
            <a:pPr marL="1247575" lvl="1" indent="-623787" algn="l">
              <a:lnSpc>
                <a:spcPts val="5431"/>
              </a:lnSpc>
              <a:buFont typeface="Arial"/>
              <a:buChar char="•"/>
            </a:pPr>
            <a:r>
              <a:rPr lang="en-US" sz="5778" b="1" u="none" strike="noStrike">
                <a:solidFill>
                  <a:srgbClr val="06505D"/>
                </a:solidFill>
                <a:latin typeface="Helvetica World Bold"/>
                <a:ea typeface="Helvetica World Bold"/>
                <a:cs typeface="Helvetica World Bold"/>
                <a:sym typeface="Helvetica World Bold"/>
              </a:rPr>
              <a:t>Certificação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2" name="TextBox 2"/>
          <p:cNvSpPr txBox="1"/>
          <p:nvPr/>
        </p:nvSpPr>
        <p:spPr>
          <a:xfrm>
            <a:off x="2818366" y="2599626"/>
            <a:ext cx="8819592" cy="1712200"/>
          </a:xfrm>
          <a:prstGeom prst="rect">
            <a:avLst/>
          </a:prstGeom>
        </p:spPr>
        <p:txBody>
          <a:bodyPr lIns="0" tIns="0" rIns="0" bIns="0" rtlCol="0" anchor="t">
            <a:spAutoFit/>
          </a:bodyPr>
          <a:lstStyle/>
          <a:p>
            <a:pPr marL="0" lvl="0" indent="0" algn="l">
              <a:lnSpc>
                <a:spcPts val="6951"/>
              </a:lnSpc>
              <a:spcBef>
                <a:spcPct val="0"/>
              </a:spcBef>
            </a:pPr>
            <a:r>
              <a:rPr lang="en-US" sz="4965" b="1">
                <a:solidFill>
                  <a:srgbClr val="051D40"/>
                </a:solidFill>
                <a:latin typeface="Montserrat Bold"/>
                <a:ea typeface="Montserrat Bold"/>
                <a:cs typeface="Montserrat Bold"/>
                <a:sym typeface="Montserrat Bold"/>
              </a:rPr>
              <a:t>AGRADEÇO PELA ATENÇÃO DE TODOS! </a:t>
            </a:r>
          </a:p>
        </p:txBody>
      </p:sp>
      <p:grpSp>
        <p:nvGrpSpPr>
          <p:cNvPr id="3" name="Group 3"/>
          <p:cNvGrpSpPr>
            <a:grpSpLocks noChangeAspect="1"/>
          </p:cNvGrpSpPr>
          <p:nvPr/>
        </p:nvGrpSpPr>
        <p:grpSpPr>
          <a:xfrm>
            <a:off x="2818366" y="4807681"/>
            <a:ext cx="2706695" cy="2696122"/>
            <a:chOff x="0" y="0"/>
            <a:chExt cx="6502400" cy="6477000"/>
          </a:xfrm>
        </p:grpSpPr>
        <p:sp>
          <p:nvSpPr>
            <p:cNvPr id="4" name="Freeform 4"/>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2"/>
              <a:stretch>
                <a:fillRect l="223" r="223"/>
              </a:stretch>
            </a:blipFill>
          </p:spPr>
          <p:txBody>
            <a:bodyPr/>
            <a:lstStyle/>
            <a:p>
              <a:endParaRPr lang="pt-BR"/>
            </a:p>
          </p:txBody>
        </p:sp>
        <p:sp>
          <p:nvSpPr>
            <p:cNvPr id="5" name="Freeform 5"/>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145DA0"/>
            </a:solidFill>
          </p:spPr>
          <p:txBody>
            <a:bodyPr/>
            <a:lstStyle/>
            <a:p>
              <a:endParaRPr lang="pt-BR"/>
            </a:p>
          </p:txBody>
        </p:sp>
      </p:grpSp>
      <p:sp>
        <p:nvSpPr>
          <p:cNvPr id="6" name="Freeform 6"/>
          <p:cNvSpPr/>
          <p:nvPr/>
        </p:nvSpPr>
        <p:spPr>
          <a:xfrm>
            <a:off x="5736916" y="5778432"/>
            <a:ext cx="399176" cy="399176"/>
          </a:xfrm>
          <a:custGeom>
            <a:avLst/>
            <a:gdLst/>
            <a:ahLst/>
            <a:cxnLst/>
            <a:rect l="l" t="t" r="r" b="b"/>
            <a:pathLst>
              <a:path w="399176" h="399176">
                <a:moveTo>
                  <a:pt x="0" y="0"/>
                </a:moveTo>
                <a:lnTo>
                  <a:pt x="399175" y="0"/>
                </a:lnTo>
                <a:lnTo>
                  <a:pt x="399175" y="399175"/>
                </a:lnTo>
                <a:lnTo>
                  <a:pt x="0" y="39917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7" name="Freeform 7"/>
          <p:cNvSpPr/>
          <p:nvPr/>
        </p:nvSpPr>
        <p:spPr>
          <a:xfrm>
            <a:off x="5736916" y="6339014"/>
            <a:ext cx="399176" cy="399176"/>
          </a:xfrm>
          <a:custGeom>
            <a:avLst/>
            <a:gdLst/>
            <a:ahLst/>
            <a:cxnLst/>
            <a:rect l="l" t="t" r="r" b="b"/>
            <a:pathLst>
              <a:path w="399176" h="399176">
                <a:moveTo>
                  <a:pt x="0" y="0"/>
                </a:moveTo>
                <a:lnTo>
                  <a:pt x="399175" y="0"/>
                </a:lnTo>
                <a:lnTo>
                  <a:pt x="399175" y="399176"/>
                </a:lnTo>
                <a:lnTo>
                  <a:pt x="0" y="399176"/>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pt-BR"/>
          </a:p>
        </p:txBody>
      </p:sp>
      <p:grpSp>
        <p:nvGrpSpPr>
          <p:cNvPr id="8" name="Group 8"/>
          <p:cNvGrpSpPr/>
          <p:nvPr/>
        </p:nvGrpSpPr>
        <p:grpSpPr>
          <a:xfrm>
            <a:off x="12398912" y="0"/>
            <a:ext cx="5889088" cy="756959"/>
            <a:chOff x="0" y="0"/>
            <a:chExt cx="1551036" cy="199364"/>
          </a:xfrm>
        </p:grpSpPr>
        <p:sp>
          <p:nvSpPr>
            <p:cNvPr id="9" name="Freeform 9"/>
            <p:cNvSpPr/>
            <p:nvPr/>
          </p:nvSpPr>
          <p:spPr>
            <a:xfrm>
              <a:off x="0" y="0"/>
              <a:ext cx="1551036" cy="199364"/>
            </a:xfrm>
            <a:custGeom>
              <a:avLst/>
              <a:gdLst/>
              <a:ahLst/>
              <a:cxnLst/>
              <a:rect l="l" t="t" r="r" b="b"/>
              <a:pathLst>
                <a:path w="1551036" h="199364">
                  <a:moveTo>
                    <a:pt x="0" y="0"/>
                  </a:moveTo>
                  <a:lnTo>
                    <a:pt x="1551036" y="0"/>
                  </a:lnTo>
                  <a:lnTo>
                    <a:pt x="1551036" y="199364"/>
                  </a:lnTo>
                  <a:lnTo>
                    <a:pt x="0" y="199364"/>
                  </a:lnTo>
                  <a:close/>
                </a:path>
              </a:pathLst>
            </a:custGeom>
            <a:solidFill>
              <a:srgbClr val="5B98BA"/>
            </a:solidFill>
            <a:ln cap="sq">
              <a:noFill/>
              <a:prstDash val="solid"/>
              <a:miter/>
            </a:ln>
          </p:spPr>
          <p:txBody>
            <a:bodyPr/>
            <a:lstStyle/>
            <a:p>
              <a:endParaRPr lang="pt-BR"/>
            </a:p>
          </p:txBody>
        </p:sp>
        <p:sp>
          <p:nvSpPr>
            <p:cNvPr id="10" name="TextBox 10"/>
            <p:cNvSpPr txBox="1"/>
            <p:nvPr/>
          </p:nvSpPr>
          <p:spPr>
            <a:xfrm>
              <a:off x="0" y="-38100"/>
              <a:ext cx="1551036" cy="237464"/>
            </a:xfrm>
            <a:prstGeom prst="rect">
              <a:avLst/>
            </a:prstGeom>
          </p:spPr>
          <p:txBody>
            <a:bodyPr lIns="50800" tIns="50800" rIns="50800" bIns="50800" rtlCol="0" anchor="ctr"/>
            <a:lstStyle/>
            <a:p>
              <a:pPr algn="ctr">
                <a:lnSpc>
                  <a:spcPts val="2659"/>
                </a:lnSpc>
              </a:pPr>
              <a:endParaRPr/>
            </a:p>
          </p:txBody>
        </p:sp>
      </p:grpSp>
      <p:grpSp>
        <p:nvGrpSpPr>
          <p:cNvPr id="11" name="Group 11"/>
          <p:cNvGrpSpPr/>
          <p:nvPr/>
        </p:nvGrpSpPr>
        <p:grpSpPr>
          <a:xfrm>
            <a:off x="12398912" y="9530041"/>
            <a:ext cx="5889088" cy="756959"/>
            <a:chOff x="0" y="0"/>
            <a:chExt cx="1551036" cy="199364"/>
          </a:xfrm>
        </p:grpSpPr>
        <p:sp>
          <p:nvSpPr>
            <p:cNvPr id="12" name="Freeform 12"/>
            <p:cNvSpPr/>
            <p:nvPr/>
          </p:nvSpPr>
          <p:spPr>
            <a:xfrm>
              <a:off x="0" y="0"/>
              <a:ext cx="1551036" cy="199364"/>
            </a:xfrm>
            <a:custGeom>
              <a:avLst/>
              <a:gdLst/>
              <a:ahLst/>
              <a:cxnLst/>
              <a:rect l="l" t="t" r="r" b="b"/>
              <a:pathLst>
                <a:path w="1551036" h="199364">
                  <a:moveTo>
                    <a:pt x="0" y="0"/>
                  </a:moveTo>
                  <a:lnTo>
                    <a:pt x="1551036" y="0"/>
                  </a:lnTo>
                  <a:lnTo>
                    <a:pt x="1551036" y="199364"/>
                  </a:lnTo>
                  <a:lnTo>
                    <a:pt x="0" y="199364"/>
                  </a:lnTo>
                  <a:close/>
                </a:path>
              </a:pathLst>
            </a:custGeom>
            <a:solidFill>
              <a:srgbClr val="5B98BA"/>
            </a:solidFill>
            <a:ln cap="sq">
              <a:noFill/>
              <a:prstDash val="solid"/>
              <a:miter/>
            </a:ln>
          </p:spPr>
          <p:txBody>
            <a:bodyPr/>
            <a:lstStyle/>
            <a:p>
              <a:endParaRPr lang="pt-BR"/>
            </a:p>
          </p:txBody>
        </p:sp>
        <p:sp>
          <p:nvSpPr>
            <p:cNvPr id="13" name="TextBox 13"/>
            <p:cNvSpPr txBox="1"/>
            <p:nvPr/>
          </p:nvSpPr>
          <p:spPr>
            <a:xfrm>
              <a:off x="0" y="-38100"/>
              <a:ext cx="1551036" cy="237464"/>
            </a:xfrm>
            <a:prstGeom prst="rect">
              <a:avLst/>
            </a:prstGeom>
          </p:spPr>
          <p:txBody>
            <a:bodyPr lIns="50800" tIns="50800" rIns="50800" bIns="50800" rtlCol="0" anchor="ctr"/>
            <a:lstStyle/>
            <a:p>
              <a:pPr algn="ctr">
                <a:lnSpc>
                  <a:spcPts val="2659"/>
                </a:lnSpc>
              </a:pPr>
              <a:endParaRPr/>
            </a:p>
          </p:txBody>
        </p:sp>
      </p:grpSp>
      <p:sp>
        <p:nvSpPr>
          <p:cNvPr id="14" name="Freeform 14"/>
          <p:cNvSpPr/>
          <p:nvPr/>
        </p:nvSpPr>
        <p:spPr>
          <a:xfrm>
            <a:off x="-4925441" y="3609788"/>
            <a:ext cx="9392643" cy="9529477"/>
          </a:xfrm>
          <a:custGeom>
            <a:avLst/>
            <a:gdLst/>
            <a:ahLst/>
            <a:cxnLst/>
            <a:rect l="l" t="t" r="r" b="b"/>
            <a:pathLst>
              <a:path w="9392643" h="9529477">
                <a:moveTo>
                  <a:pt x="0" y="0"/>
                </a:moveTo>
                <a:lnTo>
                  <a:pt x="9392643" y="0"/>
                </a:lnTo>
                <a:lnTo>
                  <a:pt x="9392643" y="9529476"/>
                </a:lnTo>
                <a:lnTo>
                  <a:pt x="0" y="9529476"/>
                </a:lnTo>
                <a:lnTo>
                  <a:pt x="0" y="0"/>
                </a:lnTo>
                <a:close/>
              </a:path>
            </a:pathLst>
          </a:custGeom>
          <a:blipFill>
            <a:blip r:embed="rId7">
              <a:alphaModFix amt="20999"/>
              <a:extLst>
                <a:ext uri="{96DAC541-7B7A-43D3-8B79-37D633B846F1}">
                  <asvg:svgBlip xmlns:asvg="http://schemas.microsoft.com/office/drawing/2016/SVG/main" r:embed="rId8"/>
                </a:ext>
              </a:extLst>
            </a:blip>
            <a:stretch>
              <a:fillRect/>
            </a:stretch>
          </a:blipFill>
        </p:spPr>
        <p:txBody>
          <a:bodyPr/>
          <a:lstStyle/>
          <a:p>
            <a:endParaRPr lang="pt-BR"/>
          </a:p>
        </p:txBody>
      </p:sp>
      <p:sp>
        <p:nvSpPr>
          <p:cNvPr id="15" name="Freeform 15"/>
          <p:cNvSpPr/>
          <p:nvPr/>
        </p:nvSpPr>
        <p:spPr>
          <a:xfrm>
            <a:off x="12317329" y="1028700"/>
            <a:ext cx="5970671" cy="8701561"/>
          </a:xfrm>
          <a:custGeom>
            <a:avLst/>
            <a:gdLst/>
            <a:ahLst/>
            <a:cxnLst/>
            <a:rect l="l" t="t" r="r" b="b"/>
            <a:pathLst>
              <a:path w="5970671" h="8701561">
                <a:moveTo>
                  <a:pt x="0" y="0"/>
                </a:moveTo>
                <a:lnTo>
                  <a:pt x="5970671" y="0"/>
                </a:lnTo>
                <a:lnTo>
                  <a:pt x="5970671" y="8701561"/>
                </a:lnTo>
                <a:lnTo>
                  <a:pt x="0" y="8701561"/>
                </a:lnTo>
                <a:lnTo>
                  <a:pt x="0" y="0"/>
                </a:lnTo>
                <a:close/>
              </a:path>
            </a:pathLst>
          </a:custGeom>
          <a:blipFill>
            <a:blip r:embed="rId9"/>
            <a:stretch>
              <a:fillRect l="-22869" r="-22869"/>
            </a:stretch>
          </a:blipFill>
        </p:spPr>
        <p:txBody>
          <a:bodyPr/>
          <a:lstStyle/>
          <a:p>
            <a:endParaRPr lang="pt-BR"/>
          </a:p>
        </p:txBody>
      </p:sp>
      <p:sp>
        <p:nvSpPr>
          <p:cNvPr id="16" name="TextBox 16"/>
          <p:cNvSpPr txBox="1"/>
          <p:nvPr/>
        </p:nvSpPr>
        <p:spPr>
          <a:xfrm>
            <a:off x="5736916" y="4723541"/>
            <a:ext cx="3747646" cy="515647"/>
          </a:xfrm>
          <a:prstGeom prst="rect">
            <a:avLst/>
          </a:prstGeom>
        </p:spPr>
        <p:txBody>
          <a:bodyPr lIns="0" tIns="0" rIns="0" bIns="0" rtlCol="0" anchor="t">
            <a:spAutoFit/>
          </a:bodyPr>
          <a:lstStyle/>
          <a:p>
            <a:pPr marL="0" lvl="1" indent="0" algn="l">
              <a:lnSpc>
                <a:spcPts val="4050"/>
              </a:lnSpc>
              <a:spcBef>
                <a:spcPct val="0"/>
              </a:spcBef>
            </a:pPr>
            <a:r>
              <a:rPr lang="en-US" sz="2893" b="1" spc="-57">
                <a:solidFill>
                  <a:srgbClr val="145DA0"/>
                </a:solidFill>
                <a:latin typeface="Poppins Bold"/>
                <a:ea typeface="Poppins Bold"/>
                <a:cs typeface="Poppins Bold"/>
                <a:sym typeface="Poppins Bold"/>
              </a:rPr>
              <a:t>Wagner Marcelino</a:t>
            </a:r>
          </a:p>
        </p:txBody>
      </p:sp>
      <p:sp>
        <p:nvSpPr>
          <p:cNvPr id="17" name="TextBox 17"/>
          <p:cNvSpPr txBox="1"/>
          <p:nvPr/>
        </p:nvSpPr>
        <p:spPr>
          <a:xfrm>
            <a:off x="6273438" y="6281864"/>
            <a:ext cx="4674021" cy="325492"/>
          </a:xfrm>
          <a:prstGeom prst="rect">
            <a:avLst/>
          </a:prstGeom>
        </p:spPr>
        <p:txBody>
          <a:bodyPr lIns="0" tIns="0" rIns="0" bIns="0" rtlCol="0" anchor="t">
            <a:spAutoFit/>
          </a:bodyPr>
          <a:lstStyle/>
          <a:p>
            <a:pPr marL="0" lvl="1" indent="0" algn="l">
              <a:lnSpc>
                <a:spcPts val="2534"/>
              </a:lnSpc>
              <a:spcBef>
                <a:spcPct val="0"/>
              </a:spcBef>
            </a:pPr>
            <a:r>
              <a:rPr lang="en-US" sz="1810" spc="-36">
                <a:solidFill>
                  <a:srgbClr val="145DA0"/>
                </a:solidFill>
                <a:latin typeface="Poppins"/>
                <a:ea typeface="Poppins"/>
                <a:cs typeface="Poppins"/>
                <a:sym typeface="Poppins"/>
              </a:rPr>
              <a:t>https://www.gov.br/previdencia/pt-br</a:t>
            </a:r>
          </a:p>
        </p:txBody>
      </p:sp>
      <p:sp>
        <p:nvSpPr>
          <p:cNvPr id="18" name="TextBox 18"/>
          <p:cNvSpPr txBox="1"/>
          <p:nvPr/>
        </p:nvSpPr>
        <p:spPr>
          <a:xfrm>
            <a:off x="6273438" y="5761462"/>
            <a:ext cx="3559508" cy="325492"/>
          </a:xfrm>
          <a:prstGeom prst="rect">
            <a:avLst/>
          </a:prstGeom>
        </p:spPr>
        <p:txBody>
          <a:bodyPr lIns="0" tIns="0" rIns="0" bIns="0" rtlCol="0" anchor="t">
            <a:spAutoFit/>
          </a:bodyPr>
          <a:lstStyle/>
          <a:p>
            <a:pPr marL="0" lvl="1" indent="0" algn="l">
              <a:lnSpc>
                <a:spcPts val="2534"/>
              </a:lnSpc>
              <a:spcBef>
                <a:spcPct val="0"/>
              </a:spcBef>
            </a:pPr>
            <a:r>
              <a:rPr lang="en-US" sz="1810" spc="-36">
                <a:solidFill>
                  <a:srgbClr val="145DA0"/>
                </a:solidFill>
                <a:latin typeface="Poppins"/>
                <a:ea typeface="Poppins"/>
                <a:cs typeface="Poppins"/>
                <a:sym typeface="Poppins"/>
              </a:rPr>
              <a:t>(61) 98321-3013</a:t>
            </a:r>
          </a:p>
        </p:txBody>
      </p:sp>
      <p:sp>
        <p:nvSpPr>
          <p:cNvPr id="19" name="TextBox 19"/>
          <p:cNvSpPr txBox="1"/>
          <p:nvPr/>
        </p:nvSpPr>
        <p:spPr>
          <a:xfrm>
            <a:off x="5736916" y="5261864"/>
            <a:ext cx="4843145" cy="325492"/>
          </a:xfrm>
          <a:prstGeom prst="rect">
            <a:avLst/>
          </a:prstGeom>
        </p:spPr>
        <p:txBody>
          <a:bodyPr lIns="0" tIns="0" rIns="0" bIns="0" rtlCol="0" anchor="t">
            <a:spAutoFit/>
          </a:bodyPr>
          <a:lstStyle/>
          <a:p>
            <a:pPr marL="0" lvl="1" indent="0" algn="l">
              <a:lnSpc>
                <a:spcPts val="2534"/>
              </a:lnSpc>
              <a:spcBef>
                <a:spcPct val="0"/>
              </a:spcBef>
            </a:pPr>
            <a:r>
              <a:rPr lang="en-US" sz="1810" u="none" strike="noStrike" spc="-36">
                <a:solidFill>
                  <a:srgbClr val="145DA0"/>
                </a:solidFill>
                <a:latin typeface="Poppins"/>
                <a:ea typeface="Poppins"/>
                <a:cs typeface="Poppins"/>
                <a:sym typeface="Poppins"/>
              </a:rPr>
              <a:t>Coordenador de Atendimento Colaborativo</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pt-BR"/>
          </a:p>
        </p:txBody>
      </p:sp>
      <p:grpSp>
        <p:nvGrpSpPr>
          <p:cNvPr id="3" name="Group 3"/>
          <p:cNvGrpSpPr/>
          <p:nvPr/>
        </p:nvGrpSpPr>
        <p:grpSpPr>
          <a:xfrm>
            <a:off x="792990" y="1978091"/>
            <a:ext cx="1166018" cy="1107529"/>
            <a:chOff x="0" y="0"/>
            <a:chExt cx="320877" cy="304781"/>
          </a:xfrm>
        </p:grpSpPr>
        <p:sp>
          <p:nvSpPr>
            <p:cNvPr id="4" name="Freeform 4"/>
            <p:cNvSpPr/>
            <p:nvPr/>
          </p:nvSpPr>
          <p:spPr>
            <a:xfrm>
              <a:off x="0" y="0"/>
              <a:ext cx="320877" cy="304781"/>
            </a:xfrm>
            <a:custGeom>
              <a:avLst/>
              <a:gdLst/>
              <a:ahLst/>
              <a:cxnLst/>
              <a:rect l="l" t="t" r="r" b="b"/>
              <a:pathLst>
                <a:path w="320877" h="304781">
                  <a:moveTo>
                    <a:pt x="0" y="0"/>
                  </a:moveTo>
                  <a:lnTo>
                    <a:pt x="320877" y="0"/>
                  </a:lnTo>
                  <a:lnTo>
                    <a:pt x="320877" y="304781"/>
                  </a:lnTo>
                  <a:lnTo>
                    <a:pt x="0" y="304781"/>
                  </a:lnTo>
                  <a:close/>
                </a:path>
              </a:pathLst>
            </a:custGeom>
            <a:solidFill>
              <a:srgbClr val="06505D"/>
            </a:solidFill>
          </p:spPr>
          <p:txBody>
            <a:bodyPr/>
            <a:lstStyle/>
            <a:p>
              <a:endParaRPr lang="pt-BR"/>
            </a:p>
          </p:txBody>
        </p:sp>
        <p:sp>
          <p:nvSpPr>
            <p:cNvPr id="5" name="TextBox 5"/>
            <p:cNvSpPr txBox="1"/>
            <p:nvPr/>
          </p:nvSpPr>
          <p:spPr>
            <a:xfrm>
              <a:off x="0" y="-76200"/>
              <a:ext cx="320877" cy="380981"/>
            </a:xfrm>
            <a:prstGeom prst="rect">
              <a:avLst/>
            </a:prstGeom>
          </p:spPr>
          <p:txBody>
            <a:bodyPr lIns="50800" tIns="50800" rIns="50800" bIns="50800" rtlCol="0" anchor="ctr"/>
            <a:lstStyle/>
            <a:p>
              <a:pPr algn="ctr">
                <a:lnSpc>
                  <a:spcPts val="2796"/>
                </a:lnSpc>
              </a:pPr>
              <a:endParaRPr/>
            </a:p>
          </p:txBody>
        </p:sp>
      </p:grpSp>
      <p:grpSp>
        <p:nvGrpSpPr>
          <p:cNvPr id="6" name="Group 6"/>
          <p:cNvGrpSpPr/>
          <p:nvPr/>
        </p:nvGrpSpPr>
        <p:grpSpPr>
          <a:xfrm>
            <a:off x="792990" y="3316232"/>
            <a:ext cx="1166018" cy="1107529"/>
            <a:chOff x="0" y="0"/>
            <a:chExt cx="320877" cy="304781"/>
          </a:xfrm>
        </p:grpSpPr>
        <p:sp>
          <p:nvSpPr>
            <p:cNvPr id="7" name="Freeform 7"/>
            <p:cNvSpPr/>
            <p:nvPr/>
          </p:nvSpPr>
          <p:spPr>
            <a:xfrm>
              <a:off x="0" y="0"/>
              <a:ext cx="320877" cy="304781"/>
            </a:xfrm>
            <a:custGeom>
              <a:avLst/>
              <a:gdLst/>
              <a:ahLst/>
              <a:cxnLst/>
              <a:rect l="l" t="t" r="r" b="b"/>
              <a:pathLst>
                <a:path w="320877" h="304781">
                  <a:moveTo>
                    <a:pt x="0" y="0"/>
                  </a:moveTo>
                  <a:lnTo>
                    <a:pt x="320877" y="0"/>
                  </a:lnTo>
                  <a:lnTo>
                    <a:pt x="320877" y="304781"/>
                  </a:lnTo>
                  <a:lnTo>
                    <a:pt x="0" y="304781"/>
                  </a:lnTo>
                  <a:close/>
                </a:path>
              </a:pathLst>
            </a:custGeom>
            <a:solidFill>
              <a:srgbClr val="06505D"/>
            </a:solidFill>
          </p:spPr>
          <p:txBody>
            <a:bodyPr/>
            <a:lstStyle/>
            <a:p>
              <a:endParaRPr lang="pt-BR"/>
            </a:p>
          </p:txBody>
        </p:sp>
        <p:sp>
          <p:nvSpPr>
            <p:cNvPr id="8" name="TextBox 8"/>
            <p:cNvSpPr txBox="1"/>
            <p:nvPr/>
          </p:nvSpPr>
          <p:spPr>
            <a:xfrm>
              <a:off x="0" y="-76200"/>
              <a:ext cx="320877" cy="380981"/>
            </a:xfrm>
            <a:prstGeom prst="rect">
              <a:avLst/>
            </a:prstGeom>
          </p:spPr>
          <p:txBody>
            <a:bodyPr lIns="50800" tIns="50800" rIns="50800" bIns="50800" rtlCol="0" anchor="ctr"/>
            <a:lstStyle/>
            <a:p>
              <a:pPr algn="ctr">
                <a:lnSpc>
                  <a:spcPts val="2796"/>
                </a:lnSpc>
              </a:pPr>
              <a:endParaRPr/>
            </a:p>
          </p:txBody>
        </p:sp>
      </p:grpSp>
      <p:grpSp>
        <p:nvGrpSpPr>
          <p:cNvPr id="9" name="Group 9"/>
          <p:cNvGrpSpPr/>
          <p:nvPr/>
        </p:nvGrpSpPr>
        <p:grpSpPr>
          <a:xfrm>
            <a:off x="792990" y="4652361"/>
            <a:ext cx="1166018" cy="1107529"/>
            <a:chOff x="0" y="0"/>
            <a:chExt cx="320877" cy="304781"/>
          </a:xfrm>
        </p:grpSpPr>
        <p:sp>
          <p:nvSpPr>
            <p:cNvPr id="10" name="Freeform 10"/>
            <p:cNvSpPr/>
            <p:nvPr/>
          </p:nvSpPr>
          <p:spPr>
            <a:xfrm>
              <a:off x="0" y="0"/>
              <a:ext cx="320877" cy="304781"/>
            </a:xfrm>
            <a:custGeom>
              <a:avLst/>
              <a:gdLst/>
              <a:ahLst/>
              <a:cxnLst/>
              <a:rect l="l" t="t" r="r" b="b"/>
              <a:pathLst>
                <a:path w="320877" h="304781">
                  <a:moveTo>
                    <a:pt x="0" y="0"/>
                  </a:moveTo>
                  <a:lnTo>
                    <a:pt x="320877" y="0"/>
                  </a:lnTo>
                  <a:lnTo>
                    <a:pt x="320877" y="304781"/>
                  </a:lnTo>
                  <a:lnTo>
                    <a:pt x="0" y="304781"/>
                  </a:lnTo>
                  <a:close/>
                </a:path>
              </a:pathLst>
            </a:custGeom>
            <a:solidFill>
              <a:srgbClr val="06505D"/>
            </a:solidFill>
          </p:spPr>
          <p:txBody>
            <a:bodyPr/>
            <a:lstStyle/>
            <a:p>
              <a:endParaRPr lang="pt-BR"/>
            </a:p>
          </p:txBody>
        </p:sp>
        <p:sp>
          <p:nvSpPr>
            <p:cNvPr id="11" name="TextBox 11"/>
            <p:cNvSpPr txBox="1"/>
            <p:nvPr/>
          </p:nvSpPr>
          <p:spPr>
            <a:xfrm>
              <a:off x="0" y="-76200"/>
              <a:ext cx="320877" cy="380981"/>
            </a:xfrm>
            <a:prstGeom prst="rect">
              <a:avLst/>
            </a:prstGeom>
          </p:spPr>
          <p:txBody>
            <a:bodyPr lIns="50800" tIns="50800" rIns="50800" bIns="50800" rtlCol="0" anchor="ctr"/>
            <a:lstStyle/>
            <a:p>
              <a:pPr algn="ctr">
                <a:lnSpc>
                  <a:spcPts val="2796"/>
                </a:lnSpc>
              </a:pPr>
              <a:endParaRPr/>
            </a:p>
          </p:txBody>
        </p:sp>
      </p:grpSp>
      <p:grpSp>
        <p:nvGrpSpPr>
          <p:cNvPr id="12" name="Group 12"/>
          <p:cNvGrpSpPr/>
          <p:nvPr/>
        </p:nvGrpSpPr>
        <p:grpSpPr>
          <a:xfrm>
            <a:off x="792990" y="5988490"/>
            <a:ext cx="1166018" cy="1107529"/>
            <a:chOff x="0" y="0"/>
            <a:chExt cx="320877" cy="304781"/>
          </a:xfrm>
        </p:grpSpPr>
        <p:sp>
          <p:nvSpPr>
            <p:cNvPr id="13" name="Freeform 13"/>
            <p:cNvSpPr/>
            <p:nvPr/>
          </p:nvSpPr>
          <p:spPr>
            <a:xfrm>
              <a:off x="0" y="0"/>
              <a:ext cx="320877" cy="304781"/>
            </a:xfrm>
            <a:custGeom>
              <a:avLst/>
              <a:gdLst/>
              <a:ahLst/>
              <a:cxnLst/>
              <a:rect l="l" t="t" r="r" b="b"/>
              <a:pathLst>
                <a:path w="320877" h="304781">
                  <a:moveTo>
                    <a:pt x="0" y="0"/>
                  </a:moveTo>
                  <a:lnTo>
                    <a:pt x="320877" y="0"/>
                  </a:lnTo>
                  <a:lnTo>
                    <a:pt x="320877" y="304781"/>
                  </a:lnTo>
                  <a:lnTo>
                    <a:pt x="0" y="304781"/>
                  </a:lnTo>
                  <a:close/>
                </a:path>
              </a:pathLst>
            </a:custGeom>
            <a:solidFill>
              <a:srgbClr val="06505D"/>
            </a:solidFill>
          </p:spPr>
          <p:txBody>
            <a:bodyPr/>
            <a:lstStyle/>
            <a:p>
              <a:endParaRPr lang="pt-BR"/>
            </a:p>
          </p:txBody>
        </p:sp>
        <p:sp>
          <p:nvSpPr>
            <p:cNvPr id="14" name="TextBox 14"/>
            <p:cNvSpPr txBox="1"/>
            <p:nvPr/>
          </p:nvSpPr>
          <p:spPr>
            <a:xfrm>
              <a:off x="0" y="-76200"/>
              <a:ext cx="320877" cy="380981"/>
            </a:xfrm>
            <a:prstGeom prst="rect">
              <a:avLst/>
            </a:prstGeom>
          </p:spPr>
          <p:txBody>
            <a:bodyPr lIns="50800" tIns="50800" rIns="50800" bIns="50800" rtlCol="0" anchor="ctr"/>
            <a:lstStyle/>
            <a:p>
              <a:pPr algn="ctr">
                <a:lnSpc>
                  <a:spcPts val="2796"/>
                </a:lnSpc>
              </a:pPr>
              <a:endParaRPr/>
            </a:p>
          </p:txBody>
        </p:sp>
      </p:grpSp>
      <p:sp>
        <p:nvSpPr>
          <p:cNvPr id="15" name="Freeform 15"/>
          <p:cNvSpPr/>
          <p:nvPr/>
        </p:nvSpPr>
        <p:spPr>
          <a:xfrm>
            <a:off x="998678" y="3521714"/>
            <a:ext cx="754642" cy="752755"/>
          </a:xfrm>
          <a:custGeom>
            <a:avLst/>
            <a:gdLst/>
            <a:ahLst/>
            <a:cxnLst/>
            <a:rect l="l" t="t" r="r" b="b"/>
            <a:pathLst>
              <a:path w="754642" h="752755">
                <a:moveTo>
                  <a:pt x="0" y="0"/>
                </a:moveTo>
                <a:lnTo>
                  <a:pt x="754642" y="0"/>
                </a:lnTo>
                <a:lnTo>
                  <a:pt x="754642" y="752755"/>
                </a:lnTo>
                <a:lnTo>
                  <a:pt x="0" y="75275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16" name="Freeform 16"/>
          <p:cNvSpPr/>
          <p:nvPr/>
        </p:nvSpPr>
        <p:spPr>
          <a:xfrm>
            <a:off x="1043258" y="4827473"/>
            <a:ext cx="665482" cy="757305"/>
          </a:xfrm>
          <a:custGeom>
            <a:avLst/>
            <a:gdLst/>
            <a:ahLst/>
            <a:cxnLst/>
            <a:rect l="l" t="t" r="r" b="b"/>
            <a:pathLst>
              <a:path w="665482" h="757305">
                <a:moveTo>
                  <a:pt x="0" y="0"/>
                </a:moveTo>
                <a:lnTo>
                  <a:pt x="665482" y="0"/>
                </a:lnTo>
                <a:lnTo>
                  <a:pt x="665482" y="757305"/>
                </a:lnTo>
                <a:lnTo>
                  <a:pt x="0" y="75730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17" name="Freeform 17"/>
          <p:cNvSpPr/>
          <p:nvPr/>
        </p:nvSpPr>
        <p:spPr>
          <a:xfrm>
            <a:off x="994100" y="6182929"/>
            <a:ext cx="763798" cy="763798"/>
          </a:xfrm>
          <a:custGeom>
            <a:avLst/>
            <a:gdLst/>
            <a:ahLst/>
            <a:cxnLst/>
            <a:rect l="l" t="t" r="r" b="b"/>
            <a:pathLst>
              <a:path w="763798" h="763798">
                <a:moveTo>
                  <a:pt x="0" y="0"/>
                </a:moveTo>
                <a:lnTo>
                  <a:pt x="763798" y="0"/>
                </a:lnTo>
                <a:lnTo>
                  <a:pt x="763798" y="763798"/>
                </a:lnTo>
                <a:lnTo>
                  <a:pt x="0" y="76379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BR"/>
          </a:p>
        </p:txBody>
      </p:sp>
      <p:sp>
        <p:nvSpPr>
          <p:cNvPr id="18" name="Freeform 18"/>
          <p:cNvSpPr/>
          <p:nvPr/>
        </p:nvSpPr>
        <p:spPr>
          <a:xfrm>
            <a:off x="891847" y="2282664"/>
            <a:ext cx="866051" cy="672272"/>
          </a:xfrm>
          <a:custGeom>
            <a:avLst/>
            <a:gdLst/>
            <a:ahLst/>
            <a:cxnLst/>
            <a:rect l="l" t="t" r="r" b="b"/>
            <a:pathLst>
              <a:path w="866051" h="672272">
                <a:moveTo>
                  <a:pt x="0" y="0"/>
                </a:moveTo>
                <a:lnTo>
                  <a:pt x="866051" y="0"/>
                </a:lnTo>
                <a:lnTo>
                  <a:pt x="866051" y="672272"/>
                </a:lnTo>
                <a:lnTo>
                  <a:pt x="0" y="67227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pt-BR"/>
          </a:p>
        </p:txBody>
      </p:sp>
      <p:grpSp>
        <p:nvGrpSpPr>
          <p:cNvPr id="19" name="Group 19"/>
          <p:cNvGrpSpPr/>
          <p:nvPr/>
        </p:nvGrpSpPr>
        <p:grpSpPr>
          <a:xfrm>
            <a:off x="792990" y="7324619"/>
            <a:ext cx="1166018" cy="1107529"/>
            <a:chOff x="0" y="0"/>
            <a:chExt cx="320877" cy="304781"/>
          </a:xfrm>
        </p:grpSpPr>
        <p:sp>
          <p:nvSpPr>
            <p:cNvPr id="20" name="Freeform 20"/>
            <p:cNvSpPr/>
            <p:nvPr/>
          </p:nvSpPr>
          <p:spPr>
            <a:xfrm>
              <a:off x="0" y="0"/>
              <a:ext cx="320877" cy="304781"/>
            </a:xfrm>
            <a:custGeom>
              <a:avLst/>
              <a:gdLst/>
              <a:ahLst/>
              <a:cxnLst/>
              <a:rect l="l" t="t" r="r" b="b"/>
              <a:pathLst>
                <a:path w="320877" h="304781">
                  <a:moveTo>
                    <a:pt x="0" y="0"/>
                  </a:moveTo>
                  <a:lnTo>
                    <a:pt x="320877" y="0"/>
                  </a:lnTo>
                  <a:lnTo>
                    <a:pt x="320877" y="304781"/>
                  </a:lnTo>
                  <a:lnTo>
                    <a:pt x="0" y="304781"/>
                  </a:lnTo>
                  <a:close/>
                </a:path>
              </a:pathLst>
            </a:custGeom>
            <a:solidFill>
              <a:srgbClr val="06505D"/>
            </a:solidFill>
          </p:spPr>
          <p:txBody>
            <a:bodyPr/>
            <a:lstStyle/>
            <a:p>
              <a:endParaRPr lang="pt-BR"/>
            </a:p>
          </p:txBody>
        </p:sp>
        <p:sp>
          <p:nvSpPr>
            <p:cNvPr id="21" name="TextBox 21"/>
            <p:cNvSpPr txBox="1"/>
            <p:nvPr/>
          </p:nvSpPr>
          <p:spPr>
            <a:xfrm>
              <a:off x="0" y="-76200"/>
              <a:ext cx="320877" cy="380981"/>
            </a:xfrm>
            <a:prstGeom prst="rect">
              <a:avLst/>
            </a:prstGeom>
          </p:spPr>
          <p:txBody>
            <a:bodyPr lIns="50800" tIns="50800" rIns="50800" bIns="50800" rtlCol="0" anchor="ctr"/>
            <a:lstStyle/>
            <a:p>
              <a:pPr algn="ctr">
                <a:lnSpc>
                  <a:spcPts val="2796"/>
                </a:lnSpc>
              </a:pPr>
              <a:endParaRPr/>
            </a:p>
          </p:txBody>
        </p:sp>
      </p:grpSp>
      <p:grpSp>
        <p:nvGrpSpPr>
          <p:cNvPr id="22" name="Group 22"/>
          <p:cNvGrpSpPr/>
          <p:nvPr/>
        </p:nvGrpSpPr>
        <p:grpSpPr>
          <a:xfrm>
            <a:off x="792990" y="8660747"/>
            <a:ext cx="1166018" cy="1107529"/>
            <a:chOff x="0" y="0"/>
            <a:chExt cx="320877" cy="304781"/>
          </a:xfrm>
        </p:grpSpPr>
        <p:sp>
          <p:nvSpPr>
            <p:cNvPr id="23" name="Freeform 23"/>
            <p:cNvSpPr/>
            <p:nvPr/>
          </p:nvSpPr>
          <p:spPr>
            <a:xfrm>
              <a:off x="0" y="0"/>
              <a:ext cx="320877" cy="304781"/>
            </a:xfrm>
            <a:custGeom>
              <a:avLst/>
              <a:gdLst/>
              <a:ahLst/>
              <a:cxnLst/>
              <a:rect l="l" t="t" r="r" b="b"/>
              <a:pathLst>
                <a:path w="320877" h="304781">
                  <a:moveTo>
                    <a:pt x="0" y="0"/>
                  </a:moveTo>
                  <a:lnTo>
                    <a:pt x="320877" y="0"/>
                  </a:lnTo>
                  <a:lnTo>
                    <a:pt x="320877" y="304781"/>
                  </a:lnTo>
                  <a:lnTo>
                    <a:pt x="0" y="304781"/>
                  </a:lnTo>
                  <a:close/>
                </a:path>
              </a:pathLst>
            </a:custGeom>
            <a:solidFill>
              <a:srgbClr val="06505D"/>
            </a:solidFill>
          </p:spPr>
          <p:txBody>
            <a:bodyPr/>
            <a:lstStyle/>
            <a:p>
              <a:endParaRPr lang="pt-BR"/>
            </a:p>
          </p:txBody>
        </p:sp>
        <p:sp>
          <p:nvSpPr>
            <p:cNvPr id="24" name="TextBox 24"/>
            <p:cNvSpPr txBox="1"/>
            <p:nvPr/>
          </p:nvSpPr>
          <p:spPr>
            <a:xfrm>
              <a:off x="0" y="-76200"/>
              <a:ext cx="320877" cy="380981"/>
            </a:xfrm>
            <a:prstGeom prst="rect">
              <a:avLst/>
            </a:prstGeom>
          </p:spPr>
          <p:txBody>
            <a:bodyPr lIns="50800" tIns="50800" rIns="50800" bIns="50800" rtlCol="0" anchor="ctr"/>
            <a:lstStyle/>
            <a:p>
              <a:pPr algn="ctr">
                <a:lnSpc>
                  <a:spcPts val="2796"/>
                </a:lnSpc>
              </a:pPr>
              <a:endParaRPr/>
            </a:p>
          </p:txBody>
        </p:sp>
      </p:grpSp>
      <p:sp>
        <p:nvSpPr>
          <p:cNvPr id="25" name="Freeform 25"/>
          <p:cNvSpPr/>
          <p:nvPr/>
        </p:nvSpPr>
        <p:spPr>
          <a:xfrm>
            <a:off x="1050558" y="7515119"/>
            <a:ext cx="707340" cy="830942"/>
          </a:xfrm>
          <a:custGeom>
            <a:avLst/>
            <a:gdLst/>
            <a:ahLst/>
            <a:cxnLst/>
            <a:rect l="l" t="t" r="r" b="b"/>
            <a:pathLst>
              <a:path w="707340" h="830942">
                <a:moveTo>
                  <a:pt x="0" y="0"/>
                </a:moveTo>
                <a:lnTo>
                  <a:pt x="707340" y="0"/>
                </a:lnTo>
                <a:lnTo>
                  <a:pt x="707340" y="830942"/>
                </a:lnTo>
                <a:lnTo>
                  <a:pt x="0" y="83094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sp>
        <p:nvSpPr>
          <p:cNvPr id="26" name="Freeform 26"/>
          <p:cNvSpPr/>
          <p:nvPr/>
        </p:nvSpPr>
        <p:spPr>
          <a:xfrm>
            <a:off x="967552" y="8845112"/>
            <a:ext cx="816893" cy="841074"/>
          </a:xfrm>
          <a:custGeom>
            <a:avLst/>
            <a:gdLst/>
            <a:ahLst/>
            <a:cxnLst/>
            <a:rect l="l" t="t" r="r" b="b"/>
            <a:pathLst>
              <a:path w="816893" h="841074">
                <a:moveTo>
                  <a:pt x="0" y="0"/>
                </a:moveTo>
                <a:lnTo>
                  <a:pt x="816894" y="0"/>
                </a:lnTo>
                <a:lnTo>
                  <a:pt x="816894" y="841074"/>
                </a:lnTo>
                <a:lnTo>
                  <a:pt x="0" y="84107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pt-BR"/>
          </a:p>
        </p:txBody>
      </p:sp>
      <p:grpSp>
        <p:nvGrpSpPr>
          <p:cNvPr id="27" name="Group 27"/>
          <p:cNvGrpSpPr/>
          <p:nvPr/>
        </p:nvGrpSpPr>
        <p:grpSpPr>
          <a:xfrm>
            <a:off x="9345620" y="2383769"/>
            <a:ext cx="1166018" cy="1107529"/>
            <a:chOff x="0" y="0"/>
            <a:chExt cx="320877" cy="304781"/>
          </a:xfrm>
        </p:grpSpPr>
        <p:sp>
          <p:nvSpPr>
            <p:cNvPr id="28" name="Freeform 28"/>
            <p:cNvSpPr/>
            <p:nvPr/>
          </p:nvSpPr>
          <p:spPr>
            <a:xfrm>
              <a:off x="0" y="0"/>
              <a:ext cx="320877" cy="304781"/>
            </a:xfrm>
            <a:custGeom>
              <a:avLst/>
              <a:gdLst/>
              <a:ahLst/>
              <a:cxnLst/>
              <a:rect l="l" t="t" r="r" b="b"/>
              <a:pathLst>
                <a:path w="320877" h="304781">
                  <a:moveTo>
                    <a:pt x="0" y="0"/>
                  </a:moveTo>
                  <a:lnTo>
                    <a:pt x="320877" y="0"/>
                  </a:lnTo>
                  <a:lnTo>
                    <a:pt x="320877" y="304781"/>
                  </a:lnTo>
                  <a:lnTo>
                    <a:pt x="0" y="304781"/>
                  </a:lnTo>
                  <a:close/>
                </a:path>
              </a:pathLst>
            </a:custGeom>
            <a:solidFill>
              <a:srgbClr val="06505D"/>
            </a:solidFill>
          </p:spPr>
          <p:txBody>
            <a:bodyPr/>
            <a:lstStyle/>
            <a:p>
              <a:endParaRPr lang="pt-BR"/>
            </a:p>
          </p:txBody>
        </p:sp>
        <p:sp>
          <p:nvSpPr>
            <p:cNvPr id="29" name="TextBox 29"/>
            <p:cNvSpPr txBox="1"/>
            <p:nvPr/>
          </p:nvSpPr>
          <p:spPr>
            <a:xfrm>
              <a:off x="0" y="-76200"/>
              <a:ext cx="320877" cy="380981"/>
            </a:xfrm>
            <a:prstGeom prst="rect">
              <a:avLst/>
            </a:prstGeom>
          </p:spPr>
          <p:txBody>
            <a:bodyPr lIns="50800" tIns="50800" rIns="50800" bIns="50800" rtlCol="0" anchor="ctr"/>
            <a:lstStyle/>
            <a:p>
              <a:pPr algn="ctr">
                <a:lnSpc>
                  <a:spcPts val="2796"/>
                </a:lnSpc>
              </a:pPr>
              <a:endParaRPr/>
            </a:p>
          </p:txBody>
        </p:sp>
      </p:grpSp>
      <p:grpSp>
        <p:nvGrpSpPr>
          <p:cNvPr id="30" name="Group 30"/>
          <p:cNvGrpSpPr/>
          <p:nvPr/>
        </p:nvGrpSpPr>
        <p:grpSpPr>
          <a:xfrm>
            <a:off x="9345620" y="3721909"/>
            <a:ext cx="1166018" cy="1107529"/>
            <a:chOff x="0" y="0"/>
            <a:chExt cx="320877" cy="304781"/>
          </a:xfrm>
        </p:grpSpPr>
        <p:sp>
          <p:nvSpPr>
            <p:cNvPr id="31" name="Freeform 31"/>
            <p:cNvSpPr/>
            <p:nvPr/>
          </p:nvSpPr>
          <p:spPr>
            <a:xfrm>
              <a:off x="0" y="0"/>
              <a:ext cx="320877" cy="304781"/>
            </a:xfrm>
            <a:custGeom>
              <a:avLst/>
              <a:gdLst/>
              <a:ahLst/>
              <a:cxnLst/>
              <a:rect l="l" t="t" r="r" b="b"/>
              <a:pathLst>
                <a:path w="320877" h="304781">
                  <a:moveTo>
                    <a:pt x="0" y="0"/>
                  </a:moveTo>
                  <a:lnTo>
                    <a:pt x="320877" y="0"/>
                  </a:lnTo>
                  <a:lnTo>
                    <a:pt x="320877" y="304781"/>
                  </a:lnTo>
                  <a:lnTo>
                    <a:pt x="0" y="304781"/>
                  </a:lnTo>
                  <a:close/>
                </a:path>
              </a:pathLst>
            </a:custGeom>
            <a:solidFill>
              <a:srgbClr val="06505D"/>
            </a:solidFill>
          </p:spPr>
          <p:txBody>
            <a:bodyPr/>
            <a:lstStyle/>
            <a:p>
              <a:endParaRPr lang="pt-BR"/>
            </a:p>
          </p:txBody>
        </p:sp>
        <p:sp>
          <p:nvSpPr>
            <p:cNvPr id="32" name="TextBox 32"/>
            <p:cNvSpPr txBox="1"/>
            <p:nvPr/>
          </p:nvSpPr>
          <p:spPr>
            <a:xfrm>
              <a:off x="0" y="-76200"/>
              <a:ext cx="320877" cy="380981"/>
            </a:xfrm>
            <a:prstGeom prst="rect">
              <a:avLst/>
            </a:prstGeom>
          </p:spPr>
          <p:txBody>
            <a:bodyPr lIns="50800" tIns="50800" rIns="50800" bIns="50800" rtlCol="0" anchor="ctr"/>
            <a:lstStyle/>
            <a:p>
              <a:pPr algn="ctr">
                <a:lnSpc>
                  <a:spcPts val="2796"/>
                </a:lnSpc>
              </a:pPr>
              <a:endParaRPr/>
            </a:p>
          </p:txBody>
        </p:sp>
      </p:grpSp>
      <p:grpSp>
        <p:nvGrpSpPr>
          <p:cNvPr id="33" name="Group 33"/>
          <p:cNvGrpSpPr/>
          <p:nvPr/>
        </p:nvGrpSpPr>
        <p:grpSpPr>
          <a:xfrm>
            <a:off x="9345620" y="5058038"/>
            <a:ext cx="1166018" cy="1107529"/>
            <a:chOff x="0" y="0"/>
            <a:chExt cx="320877" cy="304781"/>
          </a:xfrm>
        </p:grpSpPr>
        <p:sp>
          <p:nvSpPr>
            <p:cNvPr id="34" name="Freeform 34"/>
            <p:cNvSpPr/>
            <p:nvPr/>
          </p:nvSpPr>
          <p:spPr>
            <a:xfrm>
              <a:off x="0" y="0"/>
              <a:ext cx="320877" cy="304781"/>
            </a:xfrm>
            <a:custGeom>
              <a:avLst/>
              <a:gdLst/>
              <a:ahLst/>
              <a:cxnLst/>
              <a:rect l="l" t="t" r="r" b="b"/>
              <a:pathLst>
                <a:path w="320877" h="304781">
                  <a:moveTo>
                    <a:pt x="0" y="0"/>
                  </a:moveTo>
                  <a:lnTo>
                    <a:pt x="320877" y="0"/>
                  </a:lnTo>
                  <a:lnTo>
                    <a:pt x="320877" y="304781"/>
                  </a:lnTo>
                  <a:lnTo>
                    <a:pt x="0" y="304781"/>
                  </a:lnTo>
                  <a:close/>
                </a:path>
              </a:pathLst>
            </a:custGeom>
            <a:solidFill>
              <a:srgbClr val="06505D"/>
            </a:solidFill>
          </p:spPr>
          <p:txBody>
            <a:bodyPr/>
            <a:lstStyle/>
            <a:p>
              <a:endParaRPr lang="pt-BR"/>
            </a:p>
          </p:txBody>
        </p:sp>
        <p:sp>
          <p:nvSpPr>
            <p:cNvPr id="35" name="TextBox 35"/>
            <p:cNvSpPr txBox="1"/>
            <p:nvPr/>
          </p:nvSpPr>
          <p:spPr>
            <a:xfrm>
              <a:off x="0" y="-76200"/>
              <a:ext cx="320877" cy="380981"/>
            </a:xfrm>
            <a:prstGeom prst="rect">
              <a:avLst/>
            </a:prstGeom>
          </p:spPr>
          <p:txBody>
            <a:bodyPr lIns="50800" tIns="50800" rIns="50800" bIns="50800" rtlCol="0" anchor="ctr"/>
            <a:lstStyle/>
            <a:p>
              <a:pPr algn="ctr">
                <a:lnSpc>
                  <a:spcPts val="2796"/>
                </a:lnSpc>
              </a:pPr>
              <a:endParaRPr/>
            </a:p>
          </p:txBody>
        </p:sp>
      </p:grpSp>
      <p:grpSp>
        <p:nvGrpSpPr>
          <p:cNvPr id="36" name="Group 36"/>
          <p:cNvGrpSpPr/>
          <p:nvPr/>
        </p:nvGrpSpPr>
        <p:grpSpPr>
          <a:xfrm>
            <a:off x="9345620" y="6394167"/>
            <a:ext cx="1166018" cy="1107529"/>
            <a:chOff x="0" y="0"/>
            <a:chExt cx="320877" cy="304781"/>
          </a:xfrm>
        </p:grpSpPr>
        <p:sp>
          <p:nvSpPr>
            <p:cNvPr id="37" name="Freeform 37"/>
            <p:cNvSpPr/>
            <p:nvPr/>
          </p:nvSpPr>
          <p:spPr>
            <a:xfrm>
              <a:off x="0" y="0"/>
              <a:ext cx="320877" cy="304781"/>
            </a:xfrm>
            <a:custGeom>
              <a:avLst/>
              <a:gdLst/>
              <a:ahLst/>
              <a:cxnLst/>
              <a:rect l="l" t="t" r="r" b="b"/>
              <a:pathLst>
                <a:path w="320877" h="304781">
                  <a:moveTo>
                    <a:pt x="0" y="0"/>
                  </a:moveTo>
                  <a:lnTo>
                    <a:pt x="320877" y="0"/>
                  </a:lnTo>
                  <a:lnTo>
                    <a:pt x="320877" y="304781"/>
                  </a:lnTo>
                  <a:lnTo>
                    <a:pt x="0" y="304781"/>
                  </a:lnTo>
                  <a:close/>
                </a:path>
              </a:pathLst>
            </a:custGeom>
            <a:solidFill>
              <a:srgbClr val="06505D"/>
            </a:solidFill>
          </p:spPr>
          <p:txBody>
            <a:bodyPr/>
            <a:lstStyle/>
            <a:p>
              <a:endParaRPr lang="pt-BR"/>
            </a:p>
          </p:txBody>
        </p:sp>
        <p:sp>
          <p:nvSpPr>
            <p:cNvPr id="38" name="TextBox 38"/>
            <p:cNvSpPr txBox="1"/>
            <p:nvPr/>
          </p:nvSpPr>
          <p:spPr>
            <a:xfrm>
              <a:off x="0" y="-76200"/>
              <a:ext cx="320877" cy="380981"/>
            </a:xfrm>
            <a:prstGeom prst="rect">
              <a:avLst/>
            </a:prstGeom>
          </p:spPr>
          <p:txBody>
            <a:bodyPr lIns="50800" tIns="50800" rIns="50800" bIns="50800" rtlCol="0" anchor="ctr"/>
            <a:lstStyle/>
            <a:p>
              <a:pPr algn="ctr">
                <a:lnSpc>
                  <a:spcPts val="2796"/>
                </a:lnSpc>
              </a:pPr>
              <a:endParaRPr/>
            </a:p>
          </p:txBody>
        </p:sp>
      </p:grpSp>
      <p:grpSp>
        <p:nvGrpSpPr>
          <p:cNvPr id="39" name="Group 39"/>
          <p:cNvGrpSpPr/>
          <p:nvPr/>
        </p:nvGrpSpPr>
        <p:grpSpPr>
          <a:xfrm>
            <a:off x="9345620" y="7730296"/>
            <a:ext cx="1166018" cy="1107529"/>
            <a:chOff x="0" y="0"/>
            <a:chExt cx="320877" cy="304781"/>
          </a:xfrm>
        </p:grpSpPr>
        <p:sp>
          <p:nvSpPr>
            <p:cNvPr id="40" name="Freeform 40"/>
            <p:cNvSpPr/>
            <p:nvPr/>
          </p:nvSpPr>
          <p:spPr>
            <a:xfrm>
              <a:off x="0" y="0"/>
              <a:ext cx="320877" cy="304781"/>
            </a:xfrm>
            <a:custGeom>
              <a:avLst/>
              <a:gdLst/>
              <a:ahLst/>
              <a:cxnLst/>
              <a:rect l="l" t="t" r="r" b="b"/>
              <a:pathLst>
                <a:path w="320877" h="304781">
                  <a:moveTo>
                    <a:pt x="0" y="0"/>
                  </a:moveTo>
                  <a:lnTo>
                    <a:pt x="320877" y="0"/>
                  </a:lnTo>
                  <a:lnTo>
                    <a:pt x="320877" y="304781"/>
                  </a:lnTo>
                  <a:lnTo>
                    <a:pt x="0" y="304781"/>
                  </a:lnTo>
                  <a:close/>
                </a:path>
              </a:pathLst>
            </a:custGeom>
            <a:solidFill>
              <a:srgbClr val="06505D"/>
            </a:solidFill>
          </p:spPr>
          <p:txBody>
            <a:bodyPr/>
            <a:lstStyle/>
            <a:p>
              <a:endParaRPr lang="pt-BR"/>
            </a:p>
          </p:txBody>
        </p:sp>
        <p:sp>
          <p:nvSpPr>
            <p:cNvPr id="41" name="TextBox 41"/>
            <p:cNvSpPr txBox="1"/>
            <p:nvPr/>
          </p:nvSpPr>
          <p:spPr>
            <a:xfrm>
              <a:off x="0" y="-76200"/>
              <a:ext cx="320877" cy="380981"/>
            </a:xfrm>
            <a:prstGeom prst="rect">
              <a:avLst/>
            </a:prstGeom>
          </p:spPr>
          <p:txBody>
            <a:bodyPr lIns="50800" tIns="50800" rIns="50800" bIns="50800" rtlCol="0" anchor="ctr"/>
            <a:lstStyle/>
            <a:p>
              <a:pPr algn="ctr">
                <a:lnSpc>
                  <a:spcPts val="2796"/>
                </a:lnSpc>
              </a:pPr>
              <a:endParaRPr/>
            </a:p>
          </p:txBody>
        </p:sp>
      </p:grpSp>
      <p:sp>
        <p:nvSpPr>
          <p:cNvPr id="42" name="Freeform 42"/>
          <p:cNvSpPr/>
          <p:nvPr/>
        </p:nvSpPr>
        <p:spPr>
          <a:xfrm>
            <a:off x="9571933" y="2532229"/>
            <a:ext cx="713392" cy="713392"/>
          </a:xfrm>
          <a:custGeom>
            <a:avLst/>
            <a:gdLst/>
            <a:ahLst/>
            <a:cxnLst/>
            <a:rect l="l" t="t" r="r" b="b"/>
            <a:pathLst>
              <a:path w="713392" h="713392">
                <a:moveTo>
                  <a:pt x="0" y="0"/>
                </a:moveTo>
                <a:lnTo>
                  <a:pt x="713392" y="0"/>
                </a:lnTo>
                <a:lnTo>
                  <a:pt x="713392" y="713393"/>
                </a:lnTo>
                <a:lnTo>
                  <a:pt x="0" y="71339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pt-BR"/>
          </a:p>
        </p:txBody>
      </p:sp>
      <p:sp>
        <p:nvSpPr>
          <p:cNvPr id="43" name="Freeform 43"/>
          <p:cNvSpPr/>
          <p:nvPr/>
        </p:nvSpPr>
        <p:spPr>
          <a:xfrm>
            <a:off x="9546730" y="4012695"/>
            <a:ext cx="834340" cy="664344"/>
          </a:xfrm>
          <a:custGeom>
            <a:avLst/>
            <a:gdLst/>
            <a:ahLst/>
            <a:cxnLst/>
            <a:rect l="l" t="t" r="r" b="b"/>
            <a:pathLst>
              <a:path w="834340" h="664344">
                <a:moveTo>
                  <a:pt x="0" y="0"/>
                </a:moveTo>
                <a:lnTo>
                  <a:pt x="834341" y="0"/>
                </a:lnTo>
                <a:lnTo>
                  <a:pt x="834341" y="664343"/>
                </a:lnTo>
                <a:lnTo>
                  <a:pt x="0" y="66434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pt-BR"/>
          </a:p>
        </p:txBody>
      </p:sp>
      <p:sp>
        <p:nvSpPr>
          <p:cNvPr id="44" name="Freeform 44"/>
          <p:cNvSpPr/>
          <p:nvPr/>
        </p:nvSpPr>
        <p:spPr>
          <a:xfrm>
            <a:off x="9546730" y="5353313"/>
            <a:ext cx="733750" cy="782097"/>
          </a:xfrm>
          <a:custGeom>
            <a:avLst/>
            <a:gdLst/>
            <a:ahLst/>
            <a:cxnLst/>
            <a:rect l="l" t="t" r="r" b="b"/>
            <a:pathLst>
              <a:path w="733750" h="782097">
                <a:moveTo>
                  <a:pt x="0" y="0"/>
                </a:moveTo>
                <a:lnTo>
                  <a:pt x="733750" y="0"/>
                </a:lnTo>
                <a:lnTo>
                  <a:pt x="733750" y="782097"/>
                </a:lnTo>
                <a:lnTo>
                  <a:pt x="0" y="782097"/>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pt-BR"/>
          </a:p>
        </p:txBody>
      </p:sp>
      <p:sp>
        <p:nvSpPr>
          <p:cNvPr id="45" name="Freeform 45"/>
          <p:cNvSpPr/>
          <p:nvPr/>
        </p:nvSpPr>
        <p:spPr>
          <a:xfrm>
            <a:off x="9571933" y="6488297"/>
            <a:ext cx="715055" cy="836321"/>
          </a:xfrm>
          <a:custGeom>
            <a:avLst/>
            <a:gdLst/>
            <a:ahLst/>
            <a:cxnLst/>
            <a:rect l="l" t="t" r="r" b="b"/>
            <a:pathLst>
              <a:path w="715055" h="836321">
                <a:moveTo>
                  <a:pt x="0" y="0"/>
                </a:moveTo>
                <a:lnTo>
                  <a:pt x="715055" y="0"/>
                </a:lnTo>
                <a:lnTo>
                  <a:pt x="715055" y="836322"/>
                </a:lnTo>
                <a:lnTo>
                  <a:pt x="0" y="836322"/>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pt-BR"/>
          </a:p>
        </p:txBody>
      </p:sp>
      <p:sp>
        <p:nvSpPr>
          <p:cNvPr id="46" name="Freeform 46"/>
          <p:cNvSpPr/>
          <p:nvPr/>
        </p:nvSpPr>
        <p:spPr>
          <a:xfrm>
            <a:off x="9546730" y="7882696"/>
            <a:ext cx="834340" cy="866847"/>
          </a:xfrm>
          <a:custGeom>
            <a:avLst/>
            <a:gdLst/>
            <a:ahLst/>
            <a:cxnLst/>
            <a:rect l="l" t="t" r="r" b="b"/>
            <a:pathLst>
              <a:path w="834340" h="866847">
                <a:moveTo>
                  <a:pt x="0" y="0"/>
                </a:moveTo>
                <a:lnTo>
                  <a:pt x="834341" y="0"/>
                </a:lnTo>
                <a:lnTo>
                  <a:pt x="834341" y="866847"/>
                </a:lnTo>
                <a:lnTo>
                  <a:pt x="0" y="866847"/>
                </a:lnTo>
                <a:lnTo>
                  <a:pt x="0" y="0"/>
                </a:lnTo>
                <a:close/>
              </a:path>
            </a:pathLst>
          </a:custGeom>
          <a:blipFill>
            <a:blip r:embed="rId23">
              <a:extLst>
                <a:ext uri="{96DAC541-7B7A-43D3-8B79-37D633B846F1}">
                  <asvg:svgBlip xmlns:asvg="http://schemas.microsoft.com/office/drawing/2016/SVG/main" r:embed="rId24"/>
                </a:ext>
              </a:extLst>
            </a:blip>
            <a:stretch>
              <a:fillRect/>
            </a:stretch>
          </a:blipFill>
        </p:spPr>
        <p:txBody>
          <a:bodyPr/>
          <a:lstStyle/>
          <a:p>
            <a:endParaRPr lang="pt-BR"/>
          </a:p>
        </p:txBody>
      </p:sp>
      <p:sp>
        <p:nvSpPr>
          <p:cNvPr id="47" name="TextBox 47"/>
          <p:cNvSpPr txBox="1"/>
          <p:nvPr/>
        </p:nvSpPr>
        <p:spPr>
          <a:xfrm>
            <a:off x="792990" y="402606"/>
            <a:ext cx="10624854" cy="1013860"/>
          </a:xfrm>
          <a:prstGeom prst="rect">
            <a:avLst/>
          </a:prstGeom>
        </p:spPr>
        <p:txBody>
          <a:bodyPr lIns="0" tIns="0" rIns="0" bIns="0" rtlCol="0" anchor="t">
            <a:spAutoFit/>
          </a:bodyPr>
          <a:lstStyle/>
          <a:p>
            <a:pPr algn="l">
              <a:lnSpc>
                <a:spcPts val="3464"/>
              </a:lnSpc>
            </a:pPr>
            <a:r>
              <a:rPr lang="en-US" sz="3685" b="1">
                <a:solidFill>
                  <a:srgbClr val="06505D"/>
                </a:solidFill>
                <a:latin typeface="Helvetica World Bold"/>
                <a:ea typeface="Helvetica World Bold"/>
                <a:cs typeface="Helvetica World Bold"/>
                <a:sym typeface="Helvetica World Bold"/>
              </a:rPr>
              <a:t>Marco Normativo do Parcelamento de Débitos dos RPPS</a:t>
            </a:r>
          </a:p>
        </p:txBody>
      </p:sp>
      <p:sp>
        <p:nvSpPr>
          <p:cNvPr id="48" name="TextBox 48"/>
          <p:cNvSpPr txBox="1"/>
          <p:nvPr/>
        </p:nvSpPr>
        <p:spPr>
          <a:xfrm>
            <a:off x="2196132" y="2088452"/>
            <a:ext cx="5903846" cy="322749"/>
          </a:xfrm>
          <a:prstGeom prst="rect">
            <a:avLst/>
          </a:prstGeom>
        </p:spPr>
        <p:txBody>
          <a:bodyPr lIns="0" tIns="0" rIns="0" bIns="0" rtlCol="0" anchor="t">
            <a:spAutoFit/>
          </a:bodyPr>
          <a:lstStyle/>
          <a:p>
            <a:pPr algn="l">
              <a:lnSpc>
                <a:spcPts val="2685"/>
              </a:lnSpc>
              <a:spcBef>
                <a:spcPct val="0"/>
              </a:spcBef>
            </a:pPr>
            <a:r>
              <a:rPr lang="en-US" sz="1918" b="1">
                <a:solidFill>
                  <a:srgbClr val="021F24"/>
                </a:solidFill>
                <a:latin typeface="Proxima Nova Bold"/>
                <a:ea typeface="Proxima Nova Bold"/>
                <a:cs typeface="Proxima Nova Bold"/>
                <a:sym typeface="Proxima Nova Bold"/>
              </a:rPr>
              <a:t>Orientação Normativa nº 3, de 12 de agosto de 2004 </a:t>
            </a:r>
          </a:p>
        </p:txBody>
      </p:sp>
      <p:sp>
        <p:nvSpPr>
          <p:cNvPr id="49" name="TextBox 49"/>
          <p:cNvSpPr txBox="1"/>
          <p:nvPr/>
        </p:nvSpPr>
        <p:spPr>
          <a:xfrm>
            <a:off x="2196132" y="2448534"/>
            <a:ext cx="6289965" cy="240343"/>
          </a:xfrm>
          <a:prstGeom prst="rect">
            <a:avLst/>
          </a:prstGeom>
        </p:spPr>
        <p:txBody>
          <a:bodyPr lIns="0" tIns="0" rIns="0" bIns="0" rtlCol="0" anchor="t">
            <a:spAutoFit/>
          </a:bodyPr>
          <a:lstStyle/>
          <a:p>
            <a:pPr algn="just">
              <a:lnSpc>
                <a:spcPts val="1977"/>
              </a:lnSpc>
              <a:spcBef>
                <a:spcPct val="0"/>
              </a:spcBef>
            </a:pPr>
            <a:r>
              <a:rPr lang="en-US" sz="1412">
                <a:solidFill>
                  <a:srgbClr val="021F24"/>
                </a:solidFill>
                <a:latin typeface="Proxima Nova"/>
                <a:ea typeface="Proxima Nova"/>
                <a:cs typeface="Proxima Nova"/>
                <a:sym typeface="Proxima Nova"/>
              </a:rPr>
              <a:t>Estabeleceu diretrizes para formalização dos parcelamentos.</a:t>
            </a:r>
          </a:p>
        </p:txBody>
      </p:sp>
      <p:sp>
        <p:nvSpPr>
          <p:cNvPr id="50" name="TextBox 50"/>
          <p:cNvSpPr txBox="1"/>
          <p:nvPr/>
        </p:nvSpPr>
        <p:spPr>
          <a:xfrm>
            <a:off x="2196132" y="3426593"/>
            <a:ext cx="5349708" cy="322749"/>
          </a:xfrm>
          <a:prstGeom prst="rect">
            <a:avLst/>
          </a:prstGeom>
        </p:spPr>
        <p:txBody>
          <a:bodyPr lIns="0" tIns="0" rIns="0" bIns="0" rtlCol="0" anchor="t">
            <a:spAutoFit/>
          </a:bodyPr>
          <a:lstStyle/>
          <a:p>
            <a:pPr marL="0" lvl="0" indent="0" algn="l">
              <a:lnSpc>
                <a:spcPts val="2685"/>
              </a:lnSpc>
              <a:spcBef>
                <a:spcPct val="0"/>
              </a:spcBef>
            </a:pPr>
            <a:r>
              <a:rPr lang="en-US" sz="1918" b="1" u="none" strike="noStrike">
                <a:solidFill>
                  <a:srgbClr val="021F24"/>
                </a:solidFill>
                <a:latin typeface="Proxima Nova Bold"/>
                <a:ea typeface="Proxima Nova Bold"/>
                <a:cs typeface="Proxima Nova Bold"/>
                <a:sym typeface="Proxima Nova Bold"/>
              </a:rPr>
              <a:t>Portaria MPS nº 402/2008</a:t>
            </a:r>
          </a:p>
        </p:txBody>
      </p:sp>
      <p:sp>
        <p:nvSpPr>
          <p:cNvPr id="51" name="TextBox 51"/>
          <p:cNvSpPr txBox="1"/>
          <p:nvPr/>
        </p:nvSpPr>
        <p:spPr>
          <a:xfrm>
            <a:off x="2196132" y="3786675"/>
            <a:ext cx="6289965" cy="240343"/>
          </a:xfrm>
          <a:prstGeom prst="rect">
            <a:avLst/>
          </a:prstGeom>
        </p:spPr>
        <p:txBody>
          <a:bodyPr lIns="0" tIns="0" rIns="0" bIns="0" rtlCol="0" anchor="t">
            <a:spAutoFit/>
          </a:bodyPr>
          <a:lstStyle/>
          <a:p>
            <a:pPr algn="just">
              <a:lnSpc>
                <a:spcPts val="1977"/>
              </a:lnSpc>
              <a:spcBef>
                <a:spcPct val="0"/>
              </a:spcBef>
            </a:pPr>
            <a:r>
              <a:rPr lang="en-US" sz="1412">
                <a:solidFill>
                  <a:srgbClr val="021F24"/>
                </a:solidFill>
                <a:latin typeface="Proxima Nova"/>
                <a:ea typeface="Proxima Nova"/>
                <a:cs typeface="Proxima Nova"/>
                <a:sym typeface="Proxima Nova"/>
              </a:rPr>
              <a:t>Estabeleceu os critérios iniciais para parcelamento de débitos previdenciários.</a:t>
            </a:r>
          </a:p>
        </p:txBody>
      </p:sp>
      <p:sp>
        <p:nvSpPr>
          <p:cNvPr id="52" name="TextBox 52"/>
          <p:cNvSpPr txBox="1"/>
          <p:nvPr/>
        </p:nvSpPr>
        <p:spPr>
          <a:xfrm>
            <a:off x="2196132" y="4762722"/>
            <a:ext cx="6124698" cy="322749"/>
          </a:xfrm>
          <a:prstGeom prst="rect">
            <a:avLst/>
          </a:prstGeom>
        </p:spPr>
        <p:txBody>
          <a:bodyPr lIns="0" tIns="0" rIns="0" bIns="0" rtlCol="0" anchor="t">
            <a:spAutoFit/>
          </a:bodyPr>
          <a:lstStyle/>
          <a:p>
            <a:pPr marL="0" lvl="0" indent="0" algn="l">
              <a:lnSpc>
                <a:spcPts val="2685"/>
              </a:lnSpc>
              <a:spcBef>
                <a:spcPct val="0"/>
              </a:spcBef>
            </a:pPr>
            <a:r>
              <a:rPr lang="en-US" sz="1918" b="1" u="none" strike="noStrike">
                <a:solidFill>
                  <a:srgbClr val="021F24"/>
                </a:solidFill>
                <a:latin typeface="Proxima Nova Bold"/>
                <a:ea typeface="Proxima Nova Bold"/>
                <a:cs typeface="Proxima Nova Bold"/>
                <a:sym typeface="Proxima Nova Bold"/>
              </a:rPr>
              <a:t>Portaria MPS nº 21/2013</a:t>
            </a:r>
          </a:p>
        </p:txBody>
      </p:sp>
      <p:sp>
        <p:nvSpPr>
          <p:cNvPr id="53" name="TextBox 53"/>
          <p:cNvSpPr txBox="1"/>
          <p:nvPr/>
        </p:nvSpPr>
        <p:spPr>
          <a:xfrm>
            <a:off x="2196132" y="5122804"/>
            <a:ext cx="6289965" cy="487993"/>
          </a:xfrm>
          <a:prstGeom prst="rect">
            <a:avLst/>
          </a:prstGeom>
        </p:spPr>
        <p:txBody>
          <a:bodyPr lIns="0" tIns="0" rIns="0" bIns="0" rtlCol="0" anchor="t">
            <a:spAutoFit/>
          </a:bodyPr>
          <a:lstStyle/>
          <a:p>
            <a:pPr algn="l">
              <a:lnSpc>
                <a:spcPts val="1977"/>
              </a:lnSpc>
              <a:spcBef>
                <a:spcPct val="0"/>
              </a:spcBef>
            </a:pPr>
            <a:r>
              <a:rPr lang="en-US" sz="1412">
                <a:solidFill>
                  <a:srgbClr val="021F24"/>
                </a:solidFill>
                <a:latin typeface="Proxima Nova"/>
                <a:ea typeface="Proxima Nova"/>
                <a:cs typeface="Proxima Nova"/>
                <a:sym typeface="Proxima Nova"/>
              </a:rPr>
              <a:t>Introduziu regras mais rigorosas para impedir o uso excessivo de parcelamentos.</a:t>
            </a:r>
          </a:p>
        </p:txBody>
      </p:sp>
      <p:sp>
        <p:nvSpPr>
          <p:cNvPr id="54" name="TextBox 54"/>
          <p:cNvSpPr txBox="1"/>
          <p:nvPr/>
        </p:nvSpPr>
        <p:spPr>
          <a:xfrm>
            <a:off x="2196132" y="6098850"/>
            <a:ext cx="6215251" cy="322749"/>
          </a:xfrm>
          <a:prstGeom prst="rect">
            <a:avLst/>
          </a:prstGeom>
        </p:spPr>
        <p:txBody>
          <a:bodyPr lIns="0" tIns="0" rIns="0" bIns="0" rtlCol="0" anchor="t">
            <a:spAutoFit/>
          </a:bodyPr>
          <a:lstStyle/>
          <a:p>
            <a:pPr marL="0" lvl="0" indent="0" algn="l">
              <a:lnSpc>
                <a:spcPts val="2685"/>
              </a:lnSpc>
              <a:spcBef>
                <a:spcPct val="0"/>
              </a:spcBef>
            </a:pPr>
            <a:r>
              <a:rPr lang="en-US" sz="1918" b="1" u="none" strike="noStrike">
                <a:solidFill>
                  <a:srgbClr val="021F24"/>
                </a:solidFill>
                <a:latin typeface="Proxima Nova Bold"/>
                <a:ea typeface="Proxima Nova Bold"/>
                <a:cs typeface="Proxima Nova Bold"/>
                <a:sym typeface="Proxima Nova Bold"/>
              </a:rPr>
              <a:t>Portaria MPS nº 307/2013 </a:t>
            </a:r>
          </a:p>
        </p:txBody>
      </p:sp>
      <p:sp>
        <p:nvSpPr>
          <p:cNvPr id="55" name="TextBox 55"/>
          <p:cNvSpPr txBox="1"/>
          <p:nvPr/>
        </p:nvSpPr>
        <p:spPr>
          <a:xfrm>
            <a:off x="2196132" y="6458933"/>
            <a:ext cx="6289965" cy="240343"/>
          </a:xfrm>
          <a:prstGeom prst="rect">
            <a:avLst/>
          </a:prstGeom>
        </p:spPr>
        <p:txBody>
          <a:bodyPr lIns="0" tIns="0" rIns="0" bIns="0" rtlCol="0" anchor="t">
            <a:spAutoFit/>
          </a:bodyPr>
          <a:lstStyle/>
          <a:p>
            <a:pPr algn="just">
              <a:lnSpc>
                <a:spcPts val="1977"/>
              </a:lnSpc>
              <a:spcBef>
                <a:spcPct val="0"/>
              </a:spcBef>
            </a:pPr>
            <a:r>
              <a:rPr lang="en-US" sz="1412">
                <a:solidFill>
                  <a:srgbClr val="021F24"/>
                </a:solidFill>
                <a:latin typeface="Proxima Nova"/>
                <a:ea typeface="Proxima Nova"/>
                <a:cs typeface="Proxima Nova"/>
                <a:sym typeface="Proxima Nova"/>
              </a:rPr>
              <a:t>Complementou as diretrizes para formalização dos parcelamentos.</a:t>
            </a:r>
          </a:p>
        </p:txBody>
      </p:sp>
      <p:sp>
        <p:nvSpPr>
          <p:cNvPr id="56" name="TextBox 56"/>
          <p:cNvSpPr txBox="1"/>
          <p:nvPr/>
        </p:nvSpPr>
        <p:spPr>
          <a:xfrm>
            <a:off x="2196132" y="7434979"/>
            <a:ext cx="6215251" cy="322749"/>
          </a:xfrm>
          <a:prstGeom prst="rect">
            <a:avLst/>
          </a:prstGeom>
        </p:spPr>
        <p:txBody>
          <a:bodyPr lIns="0" tIns="0" rIns="0" bIns="0" rtlCol="0" anchor="t">
            <a:spAutoFit/>
          </a:bodyPr>
          <a:lstStyle/>
          <a:p>
            <a:pPr marL="0" lvl="0" indent="0" algn="l">
              <a:lnSpc>
                <a:spcPts val="2685"/>
              </a:lnSpc>
              <a:spcBef>
                <a:spcPct val="0"/>
              </a:spcBef>
            </a:pPr>
            <a:r>
              <a:rPr lang="en-US" sz="1918" b="1" u="none" strike="noStrike">
                <a:solidFill>
                  <a:srgbClr val="021F24"/>
                </a:solidFill>
                <a:latin typeface="Proxima Nova Bold"/>
                <a:ea typeface="Proxima Nova Bold"/>
                <a:cs typeface="Proxima Nova Bold"/>
                <a:sym typeface="Proxima Nova Bold"/>
              </a:rPr>
              <a:t>Portaria MPS nº 563/2014 </a:t>
            </a:r>
          </a:p>
        </p:txBody>
      </p:sp>
      <p:sp>
        <p:nvSpPr>
          <p:cNvPr id="57" name="TextBox 57"/>
          <p:cNvSpPr txBox="1"/>
          <p:nvPr/>
        </p:nvSpPr>
        <p:spPr>
          <a:xfrm>
            <a:off x="2196132" y="7795061"/>
            <a:ext cx="6289965" cy="240343"/>
          </a:xfrm>
          <a:prstGeom prst="rect">
            <a:avLst/>
          </a:prstGeom>
        </p:spPr>
        <p:txBody>
          <a:bodyPr lIns="0" tIns="0" rIns="0" bIns="0" rtlCol="0" anchor="t">
            <a:spAutoFit/>
          </a:bodyPr>
          <a:lstStyle/>
          <a:p>
            <a:pPr algn="just">
              <a:lnSpc>
                <a:spcPts val="1977"/>
              </a:lnSpc>
              <a:spcBef>
                <a:spcPct val="0"/>
              </a:spcBef>
            </a:pPr>
            <a:r>
              <a:rPr lang="en-US" sz="1412">
                <a:solidFill>
                  <a:srgbClr val="021F24"/>
                </a:solidFill>
                <a:latin typeface="Proxima Nova"/>
                <a:ea typeface="Proxima Nova"/>
                <a:cs typeface="Proxima Nova"/>
                <a:sym typeface="Proxima Nova"/>
              </a:rPr>
              <a:t>Reforçou a necessidade de controle mais eficaz sobre os parcelamentos.</a:t>
            </a:r>
          </a:p>
        </p:txBody>
      </p:sp>
      <p:sp>
        <p:nvSpPr>
          <p:cNvPr id="58" name="TextBox 58"/>
          <p:cNvSpPr txBox="1"/>
          <p:nvPr/>
        </p:nvSpPr>
        <p:spPr>
          <a:xfrm>
            <a:off x="2196132" y="8771108"/>
            <a:ext cx="6215251" cy="322749"/>
          </a:xfrm>
          <a:prstGeom prst="rect">
            <a:avLst/>
          </a:prstGeom>
        </p:spPr>
        <p:txBody>
          <a:bodyPr lIns="0" tIns="0" rIns="0" bIns="0" rtlCol="0" anchor="t">
            <a:spAutoFit/>
          </a:bodyPr>
          <a:lstStyle/>
          <a:p>
            <a:pPr marL="0" lvl="0" indent="0" algn="l">
              <a:lnSpc>
                <a:spcPts val="2685"/>
              </a:lnSpc>
              <a:spcBef>
                <a:spcPct val="0"/>
              </a:spcBef>
            </a:pPr>
            <a:r>
              <a:rPr lang="en-US" sz="1918" b="1" u="none" strike="noStrike">
                <a:solidFill>
                  <a:srgbClr val="021F24"/>
                </a:solidFill>
                <a:latin typeface="Proxima Nova Bold"/>
                <a:ea typeface="Proxima Nova Bold"/>
                <a:cs typeface="Proxima Nova Bold"/>
                <a:sym typeface="Proxima Nova Bold"/>
              </a:rPr>
              <a:t>Portaria MF nº 333/2017</a:t>
            </a:r>
          </a:p>
        </p:txBody>
      </p:sp>
      <p:sp>
        <p:nvSpPr>
          <p:cNvPr id="59" name="TextBox 59"/>
          <p:cNvSpPr txBox="1"/>
          <p:nvPr/>
        </p:nvSpPr>
        <p:spPr>
          <a:xfrm>
            <a:off x="2196132" y="9131190"/>
            <a:ext cx="6289965" cy="240343"/>
          </a:xfrm>
          <a:prstGeom prst="rect">
            <a:avLst/>
          </a:prstGeom>
        </p:spPr>
        <p:txBody>
          <a:bodyPr lIns="0" tIns="0" rIns="0" bIns="0" rtlCol="0" anchor="t">
            <a:spAutoFit/>
          </a:bodyPr>
          <a:lstStyle/>
          <a:p>
            <a:pPr algn="just">
              <a:lnSpc>
                <a:spcPts val="1977"/>
              </a:lnSpc>
              <a:spcBef>
                <a:spcPct val="0"/>
              </a:spcBef>
            </a:pPr>
            <a:r>
              <a:rPr lang="en-US" sz="1412">
                <a:solidFill>
                  <a:srgbClr val="021F24"/>
                </a:solidFill>
                <a:latin typeface="Proxima Nova"/>
                <a:ea typeface="Proxima Nova"/>
                <a:cs typeface="Proxima Nova"/>
                <a:sym typeface="Proxima Nova"/>
              </a:rPr>
              <a:t>Alinhou os parcelamentos aos princípios de equilíbrio financeiro e atuarial.</a:t>
            </a:r>
          </a:p>
        </p:txBody>
      </p:sp>
      <p:sp>
        <p:nvSpPr>
          <p:cNvPr id="60" name="TextBox 60"/>
          <p:cNvSpPr txBox="1"/>
          <p:nvPr/>
        </p:nvSpPr>
        <p:spPr>
          <a:xfrm>
            <a:off x="10748761" y="2494129"/>
            <a:ext cx="5903846" cy="322749"/>
          </a:xfrm>
          <a:prstGeom prst="rect">
            <a:avLst/>
          </a:prstGeom>
        </p:spPr>
        <p:txBody>
          <a:bodyPr lIns="0" tIns="0" rIns="0" bIns="0" rtlCol="0" anchor="t">
            <a:spAutoFit/>
          </a:bodyPr>
          <a:lstStyle/>
          <a:p>
            <a:pPr algn="l">
              <a:lnSpc>
                <a:spcPts val="2685"/>
              </a:lnSpc>
              <a:spcBef>
                <a:spcPct val="0"/>
              </a:spcBef>
            </a:pPr>
            <a:r>
              <a:rPr lang="en-US" sz="1918" b="1">
                <a:solidFill>
                  <a:srgbClr val="021F24"/>
                </a:solidFill>
                <a:latin typeface="Proxima Nova Bold"/>
                <a:ea typeface="Proxima Nova Bold"/>
                <a:cs typeface="Proxima Nova Bold"/>
                <a:sym typeface="Proxima Nova Bold"/>
              </a:rPr>
              <a:t>Portaria MF nº 393/2018 </a:t>
            </a:r>
          </a:p>
        </p:txBody>
      </p:sp>
      <p:sp>
        <p:nvSpPr>
          <p:cNvPr id="61" name="TextBox 61"/>
          <p:cNvSpPr txBox="1"/>
          <p:nvPr/>
        </p:nvSpPr>
        <p:spPr>
          <a:xfrm>
            <a:off x="10748761" y="2854212"/>
            <a:ext cx="6289965" cy="240343"/>
          </a:xfrm>
          <a:prstGeom prst="rect">
            <a:avLst/>
          </a:prstGeom>
        </p:spPr>
        <p:txBody>
          <a:bodyPr lIns="0" tIns="0" rIns="0" bIns="0" rtlCol="0" anchor="t">
            <a:spAutoFit/>
          </a:bodyPr>
          <a:lstStyle/>
          <a:p>
            <a:pPr algn="just">
              <a:lnSpc>
                <a:spcPts val="1977"/>
              </a:lnSpc>
              <a:spcBef>
                <a:spcPct val="0"/>
              </a:spcBef>
            </a:pPr>
            <a:r>
              <a:rPr lang="en-US" sz="1412">
                <a:solidFill>
                  <a:srgbClr val="021F24"/>
                </a:solidFill>
                <a:latin typeface="Proxima Nova"/>
                <a:ea typeface="Proxima Nova"/>
                <a:cs typeface="Proxima Nova"/>
                <a:sym typeface="Proxima Nova"/>
              </a:rPr>
              <a:t>Estabeleceu critérios mais rigorosos para reparcelamentos.</a:t>
            </a:r>
          </a:p>
        </p:txBody>
      </p:sp>
      <p:sp>
        <p:nvSpPr>
          <p:cNvPr id="62" name="TextBox 62"/>
          <p:cNvSpPr txBox="1"/>
          <p:nvPr/>
        </p:nvSpPr>
        <p:spPr>
          <a:xfrm>
            <a:off x="10748761" y="3832270"/>
            <a:ext cx="5349708" cy="322749"/>
          </a:xfrm>
          <a:prstGeom prst="rect">
            <a:avLst/>
          </a:prstGeom>
        </p:spPr>
        <p:txBody>
          <a:bodyPr lIns="0" tIns="0" rIns="0" bIns="0" rtlCol="0" anchor="t">
            <a:spAutoFit/>
          </a:bodyPr>
          <a:lstStyle/>
          <a:p>
            <a:pPr marL="0" lvl="0" indent="0" algn="l">
              <a:lnSpc>
                <a:spcPts val="2685"/>
              </a:lnSpc>
              <a:spcBef>
                <a:spcPct val="0"/>
              </a:spcBef>
            </a:pPr>
            <a:r>
              <a:rPr lang="en-US" sz="1918" b="1">
                <a:solidFill>
                  <a:srgbClr val="021F24"/>
                </a:solidFill>
                <a:latin typeface="Proxima Nova Bold"/>
                <a:ea typeface="Proxima Nova Bold"/>
                <a:cs typeface="Proxima Nova Bold"/>
                <a:sym typeface="Proxima Nova Bold"/>
              </a:rPr>
              <a:t>Emenda C</a:t>
            </a:r>
            <a:r>
              <a:rPr lang="en-US" sz="1918" b="1" u="none" strike="noStrike">
                <a:solidFill>
                  <a:srgbClr val="021F24"/>
                </a:solidFill>
                <a:latin typeface="Proxima Nova Bold"/>
                <a:ea typeface="Proxima Nova Bold"/>
                <a:cs typeface="Proxima Nova Bold"/>
                <a:sym typeface="Proxima Nova Bold"/>
              </a:rPr>
              <a:t>onstitucional nº 103/2019 </a:t>
            </a:r>
          </a:p>
        </p:txBody>
      </p:sp>
      <p:sp>
        <p:nvSpPr>
          <p:cNvPr id="63" name="TextBox 63"/>
          <p:cNvSpPr txBox="1"/>
          <p:nvPr/>
        </p:nvSpPr>
        <p:spPr>
          <a:xfrm>
            <a:off x="10748761" y="4192352"/>
            <a:ext cx="6289965" cy="240343"/>
          </a:xfrm>
          <a:prstGeom prst="rect">
            <a:avLst/>
          </a:prstGeom>
        </p:spPr>
        <p:txBody>
          <a:bodyPr lIns="0" tIns="0" rIns="0" bIns="0" rtlCol="0" anchor="t">
            <a:spAutoFit/>
          </a:bodyPr>
          <a:lstStyle/>
          <a:p>
            <a:pPr algn="just">
              <a:lnSpc>
                <a:spcPts val="1977"/>
              </a:lnSpc>
              <a:spcBef>
                <a:spcPct val="0"/>
              </a:spcBef>
            </a:pPr>
            <a:r>
              <a:rPr lang="en-US" sz="1412">
                <a:solidFill>
                  <a:srgbClr val="021F24"/>
                </a:solidFill>
                <a:latin typeface="Proxima Nova"/>
                <a:ea typeface="Proxima Nova"/>
                <a:cs typeface="Proxima Nova"/>
                <a:sym typeface="Proxima Nova"/>
              </a:rPr>
              <a:t>Estabeleceu os critérios iniciais para parcelamento de débitos previdenciários.</a:t>
            </a:r>
          </a:p>
        </p:txBody>
      </p:sp>
      <p:sp>
        <p:nvSpPr>
          <p:cNvPr id="64" name="TextBox 64"/>
          <p:cNvSpPr txBox="1"/>
          <p:nvPr/>
        </p:nvSpPr>
        <p:spPr>
          <a:xfrm>
            <a:off x="10748761" y="5168399"/>
            <a:ext cx="6124698" cy="322749"/>
          </a:xfrm>
          <a:prstGeom prst="rect">
            <a:avLst/>
          </a:prstGeom>
        </p:spPr>
        <p:txBody>
          <a:bodyPr lIns="0" tIns="0" rIns="0" bIns="0" rtlCol="0" anchor="t">
            <a:spAutoFit/>
          </a:bodyPr>
          <a:lstStyle/>
          <a:p>
            <a:pPr marL="0" lvl="0" indent="0" algn="l">
              <a:lnSpc>
                <a:spcPts val="2685"/>
              </a:lnSpc>
              <a:spcBef>
                <a:spcPct val="0"/>
              </a:spcBef>
            </a:pPr>
            <a:r>
              <a:rPr lang="en-US" sz="1918" b="1" u="none" strike="noStrike">
                <a:solidFill>
                  <a:srgbClr val="021F24"/>
                </a:solidFill>
                <a:latin typeface="Proxima Nova Bold"/>
                <a:ea typeface="Proxima Nova Bold"/>
                <a:cs typeface="Proxima Nova Bold"/>
                <a:sym typeface="Proxima Nova Bold"/>
              </a:rPr>
              <a:t>Portaria nº 14.816/2020</a:t>
            </a:r>
          </a:p>
        </p:txBody>
      </p:sp>
      <p:sp>
        <p:nvSpPr>
          <p:cNvPr id="65" name="TextBox 65"/>
          <p:cNvSpPr txBox="1"/>
          <p:nvPr/>
        </p:nvSpPr>
        <p:spPr>
          <a:xfrm>
            <a:off x="10748761" y="5528481"/>
            <a:ext cx="6289965" cy="240343"/>
          </a:xfrm>
          <a:prstGeom prst="rect">
            <a:avLst/>
          </a:prstGeom>
        </p:spPr>
        <p:txBody>
          <a:bodyPr lIns="0" tIns="0" rIns="0" bIns="0" rtlCol="0" anchor="t">
            <a:spAutoFit/>
          </a:bodyPr>
          <a:lstStyle/>
          <a:p>
            <a:pPr algn="just">
              <a:lnSpc>
                <a:spcPts val="1977"/>
              </a:lnSpc>
              <a:spcBef>
                <a:spcPct val="0"/>
              </a:spcBef>
            </a:pPr>
            <a:r>
              <a:rPr lang="en-US" sz="1412">
                <a:solidFill>
                  <a:srgbClr val="021F24"/>
                </a:solidFill>
                <a:latin typeface="Proxima Nova"/>
                <a:ea typeface="Proxima Nova"/>
                <a:cs typeface="Proxima Nova"/>
                <a:sym typeface="Proxima Nova"/>
              </a:rPr>
              <a:t>Trouxe novas disposições para a regularização de pendências previdenciárias.</a:t>
            </a:r>
          </a:p>
        </p:txBody>
      </p:sp>
      <p:sp>
        <p:nvSpPr>
          <p:cNvPr id="66" name="TextBox 66"/>
          <p:cNvSpPr txBox="1"/>
          <p:nvPr/>
        </p:nvSpPr>
        <p:spPr>
          <a:xfrm>
            <a:off x="10748761" y="6504528"/>
            <a:ext cx="6215251" cy="322749"/>
          </a:xfrm>
          <a:prstGeom prst="rect">
            <a:avLst/>
          </a:prstGeom>
        </p:spPr>
        <p:txBody>
          <a:bodyPr lIns="0" tIns="0" rIns="0" bIns="0" rtlCol="0" anchor="t">
            <a:spAutoFit/>
          </a:bodyPr>
          <a:lstStyle/>
          <a:p>
            <a:pPr marL="0" lvl="0" indent="0" algn="l">
              <a:lnSpc>
                <a:spcPts val="2685"/>
              </a:lnSpc>
              <a:spcBef>
                <a:spcPct val="0"/>
              </a:spcBef>
            </a:pPr>
            <a:r>
              <a:rPr lang="en-US" sz="1918" b="1" u="none" strike="noStrike">
                <a:solidFill>
                  <a:srgbClr val="021F24"/>
                </a:solidFill>
                <a:latin typeface="Proxima Nova Bold"/>
                <a:ea typeface="Proxima Nova Bold"/>
                <a:cs typeface="Proxima Nova Bold"/>
                <a:sym typeface="Proxima Nova Bold"/>
              </a:rPr>
              <a:t>Portaria MTP nº 360/2022</a:t>
            </a:r>
          </a:p>
        </p:txBody>
      </p:sp>
      <p:sp>
        <p:nvSpPr>
          <p:cNvPr id="67" name="TextBox 67"/>
          <p:cNvSpPr txBox="1"/>
          <p:nvPr/>
        </p:nvSpPr>
        <p:spPr>
          <a:xfrm>
            <a:off x="10748761" y="6864610"/>
            <a:ext cx="6289965" cy="240343"/>
          </a:xfrm>
          <a:prstGeom prst="rect">
            <a:avLst/>
          </a:prstGeom>
        </p:spPr>
        <p:txBody>
          <a:bodyPr lIns="0" tIns="0" rIns="0" bIns="0" rtlCol="0" anchor="t">
            <a:spAutoFit/>
          </a:bodyPr>
          <a:lstStyle/>
          <a:p>
            <a:pPr algn="just">
              <a:lnSpc>
                <a:spcPts val="1977"/>
              </a:lnSpc>
              <a:spcBef>
                <a:spcPct val="0"/>
              </a:spcBef>
            </a:pPr>
            <a:r>
              <a:rPr lang="en-US" sz="1412">
                <a:solidFill>
                  <a:srgbClr val="021F24"/>
                </a:solidFill>
                <a:latin typeface="Proxima Nova"/>
                <a:ea typeface="Proxima Nova"/>
                <a:cs typeface="Proxima Nova"/>
                <a:sym typeface="Proxima Nova"/>
              </a:rPr>
              <a:t>Atualizou diretrizes para parcelamentos conforme EC nº 113/2021.</a:t>
            </a:r>
          </a:p>
        </p:txBody>
      </p:sp>
      <p:sp>
        <p:nvSpPr>
          <p:cNvPr id="68" name="TextBox 68"/>
          <p:cNvSpPr txBox="1"/>
          <p:nvPr/>
        </p:nvSpPr>
        <p:spPr>
          <a:xfrm>
            <a:off x="10748761" y="7840656"/>
            <a:ext cx="6215251" cy="322749"/>
          </a:xfrm>
          <a:prstGeom prst="rect">
            <a:avLst/>
          </a:prstGeom>
        </p:spPr>
        <p:txBody>
          <a:bodyPr lIns="0" tIns="0" rIns="0" bIns="0" rtlCol="0" anchor="t">
            <a:spAutoFit/>
          </a:bodyPr>
          <a:lstStyle/>
          <a:p>
            <a:pPr marL="0" lvl="0" indent="0" algn="l">
              <a:lnSpc>
                <a:spcPts val="2685"/>
              </a:lnSpc>
              <a:spcBef>
                <a:spcPct val="0"/>
              </a:spcBef>
            </a:pPr>
            <a:r>
              <a:rPr lang="en-US" sz="1918" b="1" u="none" strike="noStrike">
                <a:solidFill>
                  <a:srgbClr val="021F24"/>
                </a:solidFill>
                <a:latin typeface="Proxima Nova Bold"/>
                <a:ea typeface="Proxima Nova Bold"/>
                <a:cs typeface="Proxima Nova Bold"/>
                <a:sym typeface="Proxima Nova Bold"/>
              </a:rPr>
              <a:t>Portaria MTP nº 1.467/2022</a:t>
            </a:r>
          </a:p>
        </p:txBody>
      </p:sp>
      <p:sp>
        <p:nvSpPr>
          <p:cNvPr id="69" name="TextBox 69"/>
          <p:cNvSpPr txBox="1"/>
          <p:nvPr/>
        </p:nvSpPr>
        <p:spPr>
          <a:xfrm>
            <a:off x="10748761" y="8200739"/>
            <a:ext cx="6289965" cy="487993"/>
          </a:xfrm>
          <a:prstGeom prst="rect">
            <a:avLst/>
          </a:prstGeom>
        </p:spPr>
        <p:txBody>
          <a:bodyPr lIns="0" tIns="0" rIns="0" bIns="0" rtlCol="0" anchor="t">
            <a:spAutoFit/>
          </a:bodyPr>
          <a:lstStyle/>
          <a:p>
            <a:pPr algn="just">
              <a:lnSpc>
                <a:spcPts val="1977"/>
              </a:lnSpc>
              <a:spcBef>
                <a:spcPct val="0"/>
              </a:spcBef>
            </a:pPr>
            <a:r>
              <a:rPr lang="en-US" sz="1412">
                <a:solidFill>
                  <a:srgbClr val="021F24"/>
                </a:solidFill>
                <a:latin typeface="Proxima Nova"/>
                <a:ea typeface="Proxima Nova"/>
                <a:cs typeface="Proxima Nova"/>
                <a:sym typeface="Proxima Nova"/>
              </a:rPr>
              <a:t>Revogou as portarias anteriores e Introduziu novos critérios para concessão e acompanhamento de parcelamentos.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pt-BR"/>
          </a:p>
        </p:txBody>
      </p:sp>
      <p:sp>
        <p:nvSpPr>
          <p:cNvPr id="3" name="Freeform 3"/>
          <p:cNvSpPr/>
          <p:nvPr/>
        </p:nvSpPr>
        <p:spPr>
          <a:xfrm>
            <a:off x="13468656" y="37589"/>
            <a:ext cx="4819344" cy="3463904"/>
          </a:xfrm>
          <a:custGeom>
            <a:avLst/>
            <a:gdLst/>
            <a:ahLst/>
            <a:cxnLst/>
            <a:rect l="l" t="t" r="r" b="b"/>
            <a:pathLst>
              <a:path w="4819344" h="3463904">
                <a:moveTo>
                  <a:pt x="0" y="0"/>
                </a:moveTo>
                <a:lnTo>
                  <a:pt x="4819344" y="0"/>
                </a:lnTo>
                <a:lnTo>
                  <a:pt x="4819344" y="3463904"/>
                </a:lnTo>
                <a:lnTo>
                  <a:pt x="0" y="3463904"/>
                </a:lnTo>
                <a:lnTo>
                  <a:pt x="0" y="0"/>
                </a:lnTo>
                <a:close/>
              </a:path>
            </a:pathLst>
          </a:custGeom>
          <a:blipFill>
            <a:blip r:embed="rId3"/>
            <a:stretch>
              <a:fillRect/>
            </a:stretch>
          </a:blipFill>
        </p:spPr>
        <p:txBody>
          <a:bodyPr/>
          <a:lstStyle/>
          <a:p>
            <a:endParaRPr lang="pt-BR"/>
          </a:p>
        </p:txBody>
      </p:sp>
      <p:sp>
        <p:nvSpPr>
          <p:cNvPr id="4" name="TextBox 4"/>
          <p:cNvSpPr txBox="1"/>
          <p:nvPr/>
        </p:nvSpPr>
        <p:spPr>
          <a:xfrm>
            <a:off x="1028700" y="1143000"/>
            <a:ext cx="13390641" cy="626541"/>
          </a:xfrm>
          <a:prstGeom prst="rect">
            <a:avLst/>
          </a:prstGeom>
        </p:spPr>
        <p:txBody>
          <a:bodyPr lIns="0" tIns="0" rIns="0" bIns="0" rtlCol="0" anchor="t">
            <a:spAutoFit/>
          </a:bodyPr>
          <a:lstStyle/>
          <a:p>
            <a:pPr algn="l">
              <a:lnSpc>
                <a:spcPts val="4189"/>
              </a:lnSpc>
            </a:pPr>
            <a:r>
              <a:rPr lang="en-US" sz="4456" b="1">
                <a:solidFill>
                  <a:srgbClr val="06505D"/>
                </a:solidFill>
                <a:latin typeface="Helvetica World Bold"/>
                <a:ea typeface="Helvetica World Bold"/>
                <a:cs typeface="Helvetica World Bold"/>
                <a:sym typeface="Helvetica World Bold"/>
              </a:rPr>
              <a:t>Realidade dos RPPS no Estado do Rio de Janeiro</a:t>
            </a:r>
          </a:p>
        </p:txBody>
      </p:sp>
      <p:sp>
        <p:nvSpPr>
          <p:cNvPr id="5" name="TextBox 5"/>
          <p:cNvSpPr txBox="1"/>
          <p:nvPr/>
        </p:nvSpPr>
        <p:spPr>
          <a:xfrm>
            <a:off x="417232" y="3932533"/>
            <a:ext cx="7110788" cy="3909695"/>
          </a:xfrm>
          <a:prstGeom prst="rect">
            <a:avLst/>
          </a:prstGeom>
        </p:spPr>
        <p:txBody>
          <a:bodyPr lIns="0" tIns="0" rIns="0" bIns="0" rtlCol="0" anchor="t">
            <a:spAutoFit/>
          </a:bodyPr>
          <a:lstStyle/>
          <a:p>
            <a:pPr algn="just">
              <a:lnSpc>
                <a:spcPts val="4480"/>
              </a:lnSpc>
              <a:spcBef>
                <a:spcPct val="0"/>
              </a:spcBef>
            </a:pPr>
            <a:r>
              <a:rPr lang="en-US" sz="3200">
                <a:solidFill>
                  <a:srgbClr val="06505D"/>
                </a:solidFill>
                <a:latin typeface="Proxima Nova"/>
                <a:ea typeface="Proxima Nova"/>
                <a:cs typeface="Proxima Nova"/>
                <a:sym typeface="Proxima Nova"/>
              </a:rPr>
              <a:t>A maioria dos termos já foi aceita ou regularizada, mas ainda há pendências relevantes.</a:t>
            </a:r>
          </a:p>
          <a:p>
            <a:pPr algn="just">
              <a:lnSpc>
                <a:spcPts val="4480"/>
              </a:lnSpc>
              <a:spcBef>
                <a:spcPct val="0"/>
              </a:spcBef>
            </a:pPr>
            <a:r>
              <a:rPr lang="en-US" sz="3200">
                <a:solidFill>
                  <a:srgbClr val="06505D"/>
                </a:solidFill>
                <a:latin typeface="Proxima Nova"/>
                <a:ea typeface="Proxima Nova"/>
                <a:cs typeface="Proxima Nova"/>
                <a:sym typeface="Proxima Nova"/>
              </a:rPr>
              <a:t> Os termos não aceitos e em análise exigem atenção aos critérios legais e orientação aos entes.</a:t>
            </a:r>
          </a:p>
          <a:p>
            <a:pPr algn="just">
              <a:lnSpc>
                <a:spcPts val="4480"/>
              </a:lnSpc>
              <a:spcBef>
                <a:spcPct val="0"/>
              </a:spcBef>
            </a:pPr>
            <a:endParaRPr lang="en-US" sz="3200">
              <a:solidFill>
                <a:srgbClr val="06505D"/>
              </a:solidFill>
              <a:latin typeface="Proxima Nova"/>
              <a:ea typeface="Proxima Nova"/>
              <a:cs typeface="Proxima Nova"/>
              <a:sym typeface="Proxima Nova"/>
            </a:endParaRPr>
          </a:p>
        </p:txBody>
      </p:sp>
      <p:graphicFrame>
        <p:nvGraphicFramePr>
          <p:cNvPr id="7" name="Gráfico 6">
            <a:extLst>
              <a:ext uri="{FF2B5EF4-FFF2-40B4-BE49-F238E27FC236}">
                <a16:creationId xmlns:a16="http://schemas.microsoft.com/office/drawing/2014/main" id="{03F9EC1D-EF62-3885-CD36-929E75133F07}"/>
              </a:ext>
            </a:extLst>
          </p:cNvPr>
          <p:cNvGraphicFramePr>
            <a:graphicFrameLocks/>
          </p:cNvGraphicFramePr>
          <p:nvPr>
            <p:extLst>
              <p:ext uri="{D42A27DB-BD31-4B8C-83A1-F6EECF244321}">
                <p14:modId xmlns:p14="http://schemas.microsoft.com/office/powerpoint/2010/main" val="2412206899"/>
              </p:ext>
            </p:extLst>
          </p:nvPr>
        </p:nvGraphicFramePr>
        <p:xfrm>
          <a:off x="8991600" y="1638300"/>
          <a:ext cx="8590148" cy="8379874"/>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pt-BR"/>
          </a:p>
        </p:txBody>
      </p:sp>
      <p:grpSp>
        <p:nvGrpSpPr>
          <p:cNvPr id="3" name="Group 3"/>
          <p:cNvGrpSpPr/>
          <p:nvPr/>
        </p:nvGrpSpPr>
        <p:grpSpPr>
          <a:xfrm>
            <a:off x="11647163" y="5876353"/>
            <a:ext cx="7388153" cy="4987630"/>
            <a:chOff x="0" y="0"/>
            <a:chExt cx="1945851" cy="1313615"/>
          </a:xfrm>
        </p:grpSpPr>
        <p:sp>
          <p:nvSpPr>
            <p:cNvPr id="4" name="Freeform 4"/>
            <p:cNvSpPr/>
            <p:nvPr/>
          </p:nvSpPr>
          <p:spPr>
            <a:xfrm>
              <a:off x="0" y="0"/>
              <a:ext cx="1945851" cy="1313615"/>
            </a:xfrm>
            <a:custGeom>
              <a:avLst/>
              <a:gdLst/>
              <a:ahLst/>
              <a:cxnLst/>
              <a:rect l="l" t="t" r="r" b="b"/>
              <a:pathLst>
                <a:path w="1945851" h="1313615">
                  <a:moveTo>
                    <a:pt x="0" y="0"/>
                  </a:moveTo>
                  <a:lnTo>
                    <a:pt x="1945851" y="0"/>
                  </a:lnTo>
                  <a:lnTo>
                    <a:pt x="1945851" y="1313615"/>
                  </a:lnTo>
                  <a:lnTo>
                    <a:pt x="0" y="1313615"/>
                  </a:lnTo>
                  <a:close/>
                </a:path>
              </a:pathLst>
            </a:custGeom>
            <a:solidFill>
              <a:srgbClr val="047A8F"/>
            </a:solidFill>
          </p:spPr>
          <p:txBody>
            <a:bodyPr/>
            <a:lstStyle/>
            <a:p>
              <a:endParaRPr lang="pt-BR"/>
            </a:p>
          </p:txBody>
        </p:sp>
        <p:sp>
          <p:nvSpPr>
            <p:cNvPr id="5" name="TextBox 5"/>
            <p:cNvSpPr txBox="1"/>
            <p:nvPr/>
          </p:nvSpPr>
          <p:spPr>
            <a:xfrm>
              <a:off x="0" y="-28575"/>
              <a:ext cx="1945851" cy="1342190"/>
            </a:xfrm>
            <a:prstGeom prst="rect">
              <a:avLst/>
            </a:prstGeom>
          </p:spPr>
          <p:txBody>
            <a:bodyPr lIns="50800" tIns="50800" rIns="50800" bIns="50800" rtlCol="0" anchor="ctr"/>
            <a:lstStyle/>
            <a:p>
              <a:pPr algn="ctr">
                <a:lnSpc>
                  <a:spcPts val="2357"/>
                </a:lnSpc>
              </a:pPr>
              <a:endParaRPr/>
            </a:p>
          </p:txBody>
        </p:sp>
      </p:grpSp>
      <p:grpSp>
        <p:nvGrpSpPr>
          <p:cNvPr id="6" name="Group 6"/>
          <p:cNvGrpSpPr/>
          <p:nvPr/>
        </p:nvGrpSpPr>
        <p:grpSpPr>
          <a:xfrm>
            <a:off x="10484048" y="1241514"/>
            <a:ext cx="7599662" cy="8749859"/>
            <a:chOff x="0" y="0"/>
            <a:chExt cx="2001557" cy="2304490"/>
          </a:xfrm>
        </p:grpSpPr>
        <p:sp>
          <p:nvSpPr>
            <p:cNvPr id="7" name="Freeform 7"/>
            <p:cNvSpPr/>
            <p:nvPr/>
          </p:nvSpPr>
          <p:spPr>
            <a:xfrm>
              <a:off x="0" y="0"/>
              <a:ext cx="2001557" cy="2304490"/>
            </a:xfrm>
            <a:custGeom>
              <a:avLst/>
              <a:gdLst/>
              <a:ahLst/>
              <a:cxnLst/>
              <a:rect l="l" t="t" r="r" b="b"/>
              <a:pathLst>
                <a:path w="2001557" h="2304490">
                  <a:moveTo>
                    <a:pt x="0" y="0"/>
                  </a:moveTo>
                  <a:lnTo>
                    <a:pt x="2001557" y="0"/>
                  </a:lnTo>
                  <a:lnTo>
                    <a:pt x="2001557" y="2304490"/>
                  </a:lnTo>
                  <a:lnTo>
                    <a:pt x="0" y="2304490"/>
                  </a:lnTo>
                  <a:close/>
                </a:path>
              </a:pathLst>
            </a:custGeom>
            <a:solidFill>
              <a:srgbClr val="FFFFFF"/>
            </a:solidFill>
          </p:spPr>
          <p:txBody>
            <a:bodyPr/>
            <a:lstStyle/>
            <a:p>
              <a:endParaRPr lang="pt-BR"/>
            </a:p>
          </p:txBody>
        </p:sp>
        <p:sp>
          <p:nvSpPr>
            <p:cNvPr id="8" name="TextBox 8"/>
            <p:cNvSpPr txBox="1"/>
            <p:nvPr/>
          </p:nvSpPr>
          <p:spPr>
            <a:xfrm>
              <a:off x="0" y="-28575"/>
              <a:ext cx="2001557" cy="2333065"/>
            </a:xfrm>
            <a:prstGeom prst="rect">
              <a:avLst/>
            </a:prstGeom>
          </p:spPr>
          <p:txBody>
            <a:bodyPr lIns="50800" tIns="50800" rIns="50800" bIns="50800" rtlCol="0" anchor="ctr"/>
            <a:lstStyle/>
            <a:p>
              <a:pPr algn="ctr">
                <a:lnSpc>
                  <a:spcPts val="2357"/>
                </a:lnSpc>
              </a:pPr>
              <a:endParaRPr/>
            </a:p>
          </p:txBody>
        </p:sp>
      </p:grpSp>
      <p:sp>
        <p:nvSpPr>
          <p:cNvPr id="9" name="TextBox 9"/>
          <p:cNvSpPr txBox="1"/>
          <p:nvPr/>
        </p:nvSpPr>
        <p:spPr>
          <a:xfrm>
            <a:off x="1028700" y="1267923"/>
            <a:ext cx="13076308" cy="1125659"/>
          </a:xfrm>
          <a:prstGeom prst="rect">
            <a:avLst/>
          </a:prstGeom>
        </p:spPr>
        <p:txBody>
          <a:bodyPr lIns="0" tIns="0" rIns="0" bIns="0" rtlCol="0" anchor="t">
            <a:spAutoFit/>
          </a:bodyPr>
          <a:lstStyle/>
          <a:p>
            <a:pPr algn="just">
              <a:lnSpc>
                <a:spcPts val="3055"/>
              </a:lnSpc>
              <a:spcBef>
                <a:spcPct val="0"/>
              </a:spcBef>
            </a:pPr>
            <a:r>
              <a:rPr lang="en-US" sz="2182">
                <a:solidFill>
                  <a:srgbClr val="021F24"/>
                </a:solidFill>
                <a:latin typeface="Proxima Nova"/>
                <a:ea typeface="Proxima Nova"/>
                <a:cs typeface="Proxima Nova"/>
                <a:sym typeface="Proxima Nova"/>
              </a:rPr>
              <a:t>Na análise do termo de parcelamento constante nos autos, constatamos que a maioria das reprovações decorre do não cumprimento das exigências das Portarias MPS nº 402/2008 e MTP nº 1.467/2022.</a:t>
            </a:r>
          </a:p>
          <a:p>
            <a:pPr algn="just">
              <a:lnSpc>
                <a:spcPts val="3055"/>
              </a:lnSpc>
              <a:spcBef>
                <a:spcPct val="0"/>
              </a:spcBef>
            </a:pPr>
            <a:endParaRPr lang="en-US" sz="2182">
              <a:solidFill>
                <a:srgbClr val="021F24"/>
              </a:solidFill>
              <a:latin typeface="Proxima Nova"/>
              <a:ea typeface="Proxima Nova"/>
              <a:cs typeface="Proxima Nova"/>
              <a:sym typeface="Proxima Nova"/>
            </a:endParaRPr>
          </a:p>
        </p:txBody>
      </p:sp>
      <p:sp>
        <p:nvSpPr>
          <p:cNvPr id="10" name="Freeform 10"/>
          <p:cNvSpPr/>
          <p:nvPr/>
        </p:nvSpPr>
        <p:spPr>
          <a:xfrm>
            <a:off x="13264366" y="0"/>
            <a:ext cx="4819344" cy="3463904"/>
          </a:xfrm>
          <a:custGeom>
            <a:avLst/>
            <a:gdLst/>
            <a:ahLst/>
            <a:cxnLst/>
            <a:rect l="l" t="t" r="r" b="b"/>
            <a:pathLst>
              <a:path w="4819344" h="3463904">
                <a:moveTo>
                  <a:pt x="0" y="0"/>
                </a:moveTo>
                <a:lnTo>
                  <a:pt x="4819344" y="0"/>
                </a:lnTo>
                <a:lnTo>
                  <a:pt x="4819344" y="3463904"/>
                </a:lnTo>
                <a:lnTo>
                  <a:pt x="0" y="3463904"/>
                </a:lnTo>
                <a:lnTo>
                  <a:pt x="0" y="0"/>
                </a:lnTo>
                <a:close/>
              </a:path>
            </a:pathLst>
          </a:custGeom>
          <a:blipFill>
            <a:blip r:embed="rId3"/>
            <a:stretch>
              <a:fillRect/>
            </a:stretch>
          </a:blipFill>
        </p:spPr>
        <p:txBody>
          <a:bodyPr/>
          <a:lstStyle/>
          <a:p>
            <a:endParaRPr lang="pt-BR"/>
          </a:p>
        </p:txBody>
      </p:sp>
      <p:sp>
        <p:nvSpPr>
          <p:cNvPr id="11" name="Freeform 11"/>
          <p:cNvSpPr/>
          <p:nvPr/>
        </p:nvSpPr>
        <p:spPr>
          <a:xfrm>
            <a:off x="9676592" y="3521054"/>
            <a:ext cx="8407117" cy="5884982"/>
          </a:xfrm>
          <a:custGeom>
            <a:avLst/>
            <a:gdLst/>
            <a:ahLst/>
            <a:cxnLst/>
            <a:rect l="l" t="t" r="r" b="b"/>
            <a:pathLst>
              <a:path w="8407117" h="5884982">
                <a:moveTo>
                  <a:pt x="0" y="0"/>
                </a:moveTo>
                <a:lnTo>
                  <a:pt x="8407118" y="0"/>
                </a:lnTo>
                <a:lnTo>
                  <a:pt x="8407118" y="5884982"/>
                </a:lnTo>
                <a:lnTo>
                  <a:pt x="0" y="5884982"/>
                </a:lnTo>
                <a:lnTo>
                  <a:pt x="0" y="0"/>
                </a:lnTo>
                <a:close/>
              </a:path>
            </a:pathLst>
          </a:custGeom>
          <a:blipFill>
            <a:blip r:embed="rId4"/>
            <a:stretch>
              <a:fillRect/>
            </a:stretch>
          </a:blipFill>
        </p:spPr>
        <p:txBody>
          <a:bodyPr/>
          <a:lstStyle/>
          <a:p>
            <a:endParaRPr lang="pt-BR"/>
          </a:p>
        </p:txBody>
      </p:sp>
      <p:sp>
        <p:nvSpPr>
          <p:cNvPr id="12" name="TextBox 12"/>
          <p:cNvSpPr txBox="1"/>
          <p:nvPr/>
        </p:nvSpPr>
        <p:spPr>
          <a:xfrm>
            <a:off x="1028700" y="363989"/>
            <a:ext cx="7846107" cy="829901"/>
          </a:xfrm>
          <a:prstGeom prst="rect">
            <a:avLst/>
          </a:prstGeom>
        </p:spPr>
        <p:txBody>
          <a:bodyPr lIns="0" tIns="0" rIns="0" bIns="0" rtlCol="0" anchor="t">
            <a:spAutoFit/>
          </a:bodyPr>
          <a:lstStyle/>
          <a:p>
            <a:pPr algn="l">
              <a:lnSpc>
                <a:spcPts val="5525"/>
              </a:lnSpc>
            </a:pPr>
            <a:r>
              <a:rPr lang="en-US" sz="5878" b="1">
                <a:solidFill>
                  <a:srgbClr val="06505D"/>
                </a:solidFill>
                <a:latin typeface="Helvetica World Bold"/>
                <a:ea typeface="Helvetica World Bold"/>
                <a:cs typeface="Helvetica World Bold"/>
                <a:sym typeface="Helvetica World Bold"/>
              </a:rPr>
              <a:t>Não Aceitos </a:t>
            </a:r>
          </a:p>
        </p:txBody>
      </p:sp>
      <p:sp>
        <p:nvSpPr>
          <p:cNvPr id="13" name="TextBox 13"/>
          <p:cNvSpPr txBox="1"/>
          <p:nvPr/>
        </p:nvSpPr>
        <p:spPr>
          <a:xfrm>
            <a:off x="1028700" y="2265920"/>
            <a:ext cx="8911284" cy="6998157"/>
          </a:xfrm>
          <a:prstGeom prst="rect">
            <a:avLst/>
          </a:prstGeom>
        </p:spPr>
        <p:txBody>
          <a:bodyPr lIns="0" tIns="0" rIns="0" bIns="0" rtlCol="0" anchor="t">
            <a:spAutoFit/>
          </a:bodyPr>
          <a:lstStyle/>
          <a:p>
            <a:pPr algn="just">
              <a:lnSpc>
                <a:spcPts val="3518"/>
              </a:lnSpc>
              <a:spcBef>
                <a:spcPct val="0"/>
              </a:spcBef>
            </a:pPr>
            <a:r>
              <a:rPr lang="en-US" sz="2513">
                <a:solidFill>
                  <a:srgbClr val="000000"/>
                </a:solidFill>
                <a:latin typeface="Proxima Nova"/>
                <a:ea typeface="Proxima Nova"/>
                <a:cs typeface="Proxima Nova"/>
                <a:sym typeface="Proxima Nova"/>
              </a:rPr>
              <a:t>Os erros mais comuns envolvem:</a:t>
            </a:r>
          </a:p>
          <a:p>
            <a:pPr algn="just">
              <a:lnSpc>
                <a:spcPts val="3518"/>
              </a:lnSpc>
              <a:spcBef>
                <a:spcPct val="0"/>
              </a:spcBef>
            </a:pPr>
            <a:endParaRPr lang="en-US" sz="2513">
              <a:solidFill>
                <a:srgbClr val="000000"/>
              </a:solidFill>
              <a:latin typeface="Proxima Nova"/>
              <a:ea typeface="Proxima Nova"/>
              <a:cs typeface="Proxima Nova"/>
              <a:sym typeface="Proxima Nova"/>
            </a:endParaRPr>
          </a:p>
          <a:p>
            <a:pPr marL="542614" lvl="1" indent="-271307" algn="just">
              <a:lnSpc>
                <a:spcPts val="3518"/>
              </a:lnSpc>
              <a:buFont typeface="Arial"/>
              <a:buChar char="•"/>
            </a:pPr>
            <a:r>
              <a:rPr lang="en-US" sz="2513">
                <a:solidFill>
                  <a:srgbClr val="000000"/>
                </a:solidFill>
                <a:latin typeface="Proxima Nova"/>
                <a:ea typeface="Proxima Nova"/>
                <a:cs typeface="Proxima Nova"/>
                <a:sym typeface="Proxima Nova"/>
              </a:rPr>
              <a:t>Ausência de assinaturas;</a:t>
            </a:r>
          </a:p>
          <a:p>
            <a:pPr algn="just">
              <a:lnSpc>
                <a:spcPts val="3518"/>
              </a:lnSpc>
            </a:pPr>
            <a:endParaRPr lang="en-US" sz="2513">
              <a:solidFill>
                <a:srgbClr val="000000"/>
              </a:solidFill>
              <a:latin typeface="Proxima Nova"/>
              <a:ea typeface="Proxima Nova"/>
              <a:cs typeface="Proxima Nova"/>
              <a:sym typeface="Proxima Nova"/>
            </a:endParaRPr>
          </a:p>
          <a:p>
            <a:pPr marL="542614" lvl="1" indent="-271307" algn="just">
              <a:lnSpc>
                <a:spcPts val="3518"/>
              </a:lnSpc>
              <a:buFont typeface="Arial"/>
              <a:buChar char="•"/>
            </a:pPr>
            <a:r>
              <a:rPr lang="en-US" sz="2513">
                <a:solidFill>
                  <a:srgbClr val="000000"/>
                </a:solidFill>
                <a:latin typeface="Proxima Nova"/>
                <a:ea typeface="Proxima Nova"/>
                <a:cs typeface="Proxima Nova"/>
                <a:sym typeface="Proxima Nova"/>
              </a:rPr>
              <a:t>Data da 1ª parcela incorreta ou ausente;</a:t>
            </a:r>
          </a:p>
          <a:p>
            <a:pPr algn="just">
              <a:lnSpc>
                <a:spcPts val="3518"/>
              </a:lnSpc>
            </a:pPr>
            <a:endParaRPr lang="en-US" sz="2513">
              <a:solidFill>
                <a:srgbClr val="000000"/>
              </a:solidFill>
              <a:latin typeface="Proxima Nova"/>
              <a:ea typeface="Proxima Nova"/>
              <a:cs typeface="Proxima Nova"/>
              <a:sym typeface="Proxima Nova"/>
            </a:endParaRPr>
          </a:p>
          <a:p>
            <a:pPr marL="542614" lvl="1" indent="-271307" algn="just">
              <a:lnSpc>
                <a:spcPts val="3518"/>
              </a:lnSpc>
              <a:buFont typeface="Arial"/>
              <a:buChar char="•"/>
            </a:pPr>
            <a:r>
              <a:rPr lang="en-US" sz="2513">
                <a:solidFill>
                  <a:srgbClr val="000000"/>
                </a:solidFill>
                <a:latin typeface="Proxima Nova"/>
                <a:ea typeface="Proxima Nova"/>
                <a:cs typeface="Proxima Nova"/>
                <a:sym typeface="Proxima Nova"/>
              </a:rPr>
              <a:t>Critérios de atualização em desacordo com a legislação;</a:t>
            </a:r>
          </a:p>
          <a:p>
            <a:pPr algn="just">
              <a:lnSpc>
                <a:spcPts val="3518"/>
              </a:lnSpc>
            </a:pPr>
            <a:endParaRPr lang="en-US" sz="2513">
              <a:solidFill>
                <a:srgbClr val="000000"/>
              </a:solidFill>
              <a:latin typeface="Proxima Nova"/>
              <a:ea typeface="Proxima Nova"/>
              <a:cs typeface="Proxima Nova"/>
              <a:sym typeface="Proxima Nova"/>
            </a:endParaRPr>
          </a:p>
          <a:p>
            <a:pPr marL="542614" lvl="1" indent="-271307" algn="just">
              <a:lnSpc>
                <a:spcPts val="3518"/>
              </a:lnSpc>
              <a:buFont typeface="Arial"/>
              <a:buChar char="•"/>
            </a:pPr>
            <a:r>
              <a:rPr lang="en-US" sz="2513">
                <a:solidFill>
                  <a:srgbClr val="000000"/>
                </a:solidFill>
                <a:latin typeface="Proxima Nova"/>
                <a:ea typeface="Proxima Nova"/>
                <a:cs typeface="Proxima Nova"/>
                <a:sym typeface="Proxima Nova"/>
              </a:rPr>
              <a:t>Valores divergentes do DIPR;</a:t>
            </a:r>
          </a:p>
          <a:p>
            <a:pPr algn="just">
              <a:lnSpc>
                <a:spcPts val="3518"/>
              </a:lnSpc>
            </a:pPr>
            <a:endParaRPr lang="en-US" sz="2513">
              <a:solidFill>
                <a:srgbClr val="000000"/>
              </a:solidFill>
              <a:latin typeface="Proxima Nova"/>
              <a:ea typeface="Proxima Nova"/>
              <a:cs typeface="Proxima Nova"/>
              <a:sym typeface="Proxima Nova"/>
            </a:endParaRPr>
          </a:p>
          <a:p>
            <a:pPr marL="542614" lvl="1" indent="-271307" algn="just">
              <a:lnSpc>
                <a:spcPts val="3518"/>
              </a:lnSpc>
              <a:buFont typeface="Arial"/>
              <a:buChar char="•"/>
            </a:pPr>
            <a:r>
              <a:rPr lang="en-US" sz="2513">
                <a:solidFill>
                  <a:srgbClr val="000000"/>
                </a:solidFill>
                <a:latin typeface="Proxima Nova"/>
                <a:ea typeface="Proxima Nova"/>
                <a:cs typeface="Proxima Nova"/>
                <a:sym typeface="Proxima Nova"/>
              </a:rPr>
              <a:t>Vinculação ao FPM sem assinatura ou identificação;</a:t>
            </a:r>
          </a:p>
          <a:p>
            <a:pPr algn="just">
              <a:lnSpc>
                <a:spcPts val="3518"/>
              </a:lnSpc>
            </a:pPr>
            <a:endParaRPr lang="en-US" sz="2513">
              <a:solidFill>
                <a:srgbClr val="000000"/>
              </a:solidFill>
              <a:latin typeface="Proxima Nova"/>
              <a:ea typeface="Proxima Nova"/>
              <a:cs typeface="Proxima Nova"/>
              <a:sym typeface="Proxima Nova"/>
            </a:endParaRPr>
          </a:p>
          <a:p>
            <a:pPr marL="542614" lvl="1" indent="-271307" algn="just">
              <a:lnSpc>
                <a:spcPts val="3518"/>
              </a:lnSpc>
              <a:buFont typeface="Arial"/>
              <a:buChar char="•"/>
            </a:pPr>
            <a:r>
              <a:rPr lang="en-US" sz="2513">
                <a:solidFill>
                  <a:srgbClr val="000000"/>
                </a:solidFill>
                <a:latin typeface="Proxima Nova"/>
                <a:ea typeface="Proxima Nova"/>
                <a:cs typeface="Proxima Nova"/>
                <a:sym typeface="Proxima Nova"/>
              </a:rPr>
              <a:t>Quantidade de parcelas ou período inconsistentes;</a:t>
            </a:r>
          </a:p>
          <a:p>
            <a:pPr algn="just">
              <a:lnSpc>
                <a:spcPts val="3518"/>
              </a:lnSpc>
            </a:pPr>
            <a:endParaRPr lang="en-US" sz="2513">
              <a:solidFill>
                <a:srgbClr val="000000"/>
              </a:solidFill>
              <a:latin typeface="Proxima Nova"/>
              <a:ea typeface="Proxima Nova"/>
              <a:cs typeface="Proxima Nova"/>
              <a:sym typeface="Proxima Nova"/>
            </a:endParaRPr>
          </a:p>
          <a:p>
            <a:pPr marL="542614" lvl="1" indent="-271307" algn="just">
              <a:lnSpc>
                <a:spcPts val="3518"/>
              </a:lnSpc>
              <a:buFont typeface="Arial"/>
              <a:buChar char="•"/>
            </a:pPr>
            <a:r>
              <a:rPr lang="en-US" sz="2513">
                <a:solidFill>
                  <a:srgbClr val="000000"/>
                </a:solidFill>
                <a:latin typeface="Proxima Nova"/>
                <a:ea typeface="Proxima Nova"/>
                <a:cs typeface="Proxima Nova"/>
                <a:sym typeface="Proxima Nova"/>
              </a:rPr>
              <a:t>Ausência de lei autorizadora válida.</a:t>
            </a:r>
          </a:p>
          <a:p>
            <a:pPr algn="just">
              <a:lnSpc>
                <a:spcPts val="3518"/>
              </a:lnSpc>
              <a:spcBef>
                <a:spcPct val="0"/>
              </a:spcBef>
            </a:pPr>
            <a:endParaRPr lang="en-US" sz="2513">
              <a:solidFill>
                <a:srgbClr val="000000"/>
              </a:solidFill>
              <a:latin typeface="Proxima Nova"/>
              <a:ea typeface="Proxima Nova"/>
              <a:cs typeface="Proxima Nova"/>
              <a:sym typeface="Proxima Nova"/>
            </a:endParaRPr>
          </a:p>
        </p:txBody>
      </p:sp>
      <p:sp>
        <p:nvSpPr>
          <p:cNvPr id="14" name="TextBox 14"/>
          <p:cNvSpPr txBox="1"/>
          <p:nvPr/>
        </p:nvSpPr>
        <p:spPr>
          <a:xfrm>
            <a:off x="1028700" y="9187877"/>
            <a:ext cx="10020754" cy="744659"/>
          </a:xfrm>
          <a:prstGeom prst="rect">
            <a:avLst/>
          </a:prstGeom>
        </p:spPr>
        <p:txBody>
          <a:bodyPr lIns="0" tIns="0" rIns="0" bIns="0" rtlCol="0" anchor="t">
            <a:spAutoFit/>
          </a:bodyPr>
          <a:lstStyle/>
          <a:p>
            <a:pPr marL="0" lvl="0" indent="0" algn="just">
              <a:lnSpc>
                <a:spcPts val="3055"/>
              </a:lnSpc>
              <a:spcBef>
                <a:spcPct val="0"/>
              </a:spcBef>
            </a:pPr>
            <a:r>
              <a:rPr lang="en-US" sz="2182" u="none" strike="noStrike">
                <a:solidFill>
                  <a:srgbClr val="021F24"/>
                </a:solidFill>
                <a:latin typeface="Proxima Nova"/>
                <a:ea typeface="Proxima Nova"/>
                <a:cs typeface="Proxima Nova"/>
                <a:sym typeface="Proxima Nova"/>
              </a:rPr>
              <a:t>Tais inconsistências inviabilizam, por ora, a aceitação do termo para fins de regularidade previdenciária.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pt-BR"/>
          </a:p>
        </p:txBody>
      </p:sp>
      <p:grpSp>
        <p:nvGrpSpPr>
          <p:cNvPr id="3" name="Group 3"/>
          <p:cNvGrpSpPr/>
          <p:nvPr/>
        </p:nvGrpSpPr>
        <p:grpSpPr>
          <a:xfrm>
            <a:off x="-1831870" y="-2105158"/>
            <a:ext cx="7388153" cy="7248658"/>
            <a:chOff x="0" y="0"/>
            <a:chExt cx="1945851" cy="1909112"/>
          </a:xfrm>
        </p:grpSpPr>
        <p:sp>
          <p:nvSpPr>
            <p:cNvPr id="4" name="Freeform 4"/>
            <p:cNvSpPr/>
            <p:nvPr/>
          </p:nvSpPr>
          <p:spPr>
            <a:xfrm>
              <a:off x="0" y="0"/>
              <a:ext cx="1945851" cy="1909112"/>
            </a:xfrm>
            <a:custGeom>
              <a:avLst/>
              <a:gdLst/>
              <a:ahLst/>
              <a:cxnLst/>
              <a:rect l="l" t="t" r="r" b="b"/>
              <a:pathLst>
                <a:path w="1945851" h="1909112">
                  <a:moveTo>
                    <a:pt x="0" y="0"/>
                  </a:moveTo>
                  <a:lnTo>
                    <a:pt x="1945851" y="0"/>
                  </a:lnTo>
                  <a:lnTo>
                    <a:pt x="1945851" y="1909112"/>
                  </a:lnTo>
                  <a:lnTo>
                    <a:pt x="0" y="1909112"/>
                  </a:lnTo>
                  <a:close/>
                </a:path>
              </a:pathLst>
            </a:custGeom>
            <a:solidFill>
              <a:srgbClr val="06505D"/>
            </a:solidFill>
          </p:spPr>
          <p:txBody>
            <a:bodyPr/>
            <a:lstStyle/>
            <a:p>
              <a:endParaRPr lang="pt-BR"/>
            </a:p>
          </p:txBody>
        </p:sp>
        <p:sp>
          <p:nvSpPr>
            <p:cNvPr id="5" name="TextBox 5"/>
            <p:cNvSpPr txBox="1"/>
            <p:nvPr/>
          </p:nvSpPr>
          <p:spPr>
            <a:xfrm>
              <a:off x="0" y="-28575"/>
              <a:ext cx="1945851" cy="1937687"/>
            </a:xfrm>
            <a:prstGeom prst="rect">
              <a:avLst/>
            </a:prstGeom>
          </p:spPr>
          <p:txBody>
            <a:bodyPr lIns="50800" tIns="50800" rIns="50800" bIns="50800" rtlCol="0" anchor="ctr"/>
            <a:lstStyle/>
            <a:p>
              <a:pPr algn="ctr">
                <a:lnSpc>
                  <a:spcPts val="2357"/>
                </a:lnSpc>
              </a:pPr>
              <a:endParaRPr/>
            </a:p>
          </p:txBody>
        </p:sp>
      </p:grpSp>
      <p:grpSp>
        <p:nvGrpSpPr>
          <p:cNvPr id="6" name="Group 6"/>
          <p:cNvGrpSpPr/>
          <p:nvPr/>
        </p:nvGrpSpPr>
        <p:grpSpPr>
          <a:xfrm>
            <a:off x="736939" y="740343"/>
            <a:ext cx="5423008" cy="6256064"/>
            <a:chOff x="0" y="0"/>
            <a:chExt cx="1428282" cy="1647688"/>
          </a:xfrm>
        </p:grpSpPr>
        <p:sp>
          <p:nvSpPr>
            <p:cNvPr id="7" name="Freeform 7"/>
            <p:cNvSpPr/>
            <p:nvPr/>
          </p:nvSpPr>
          <p:spPr>
            <a:xfrm>
              <a:off x="0" y="0"/>
              <a:ext cx="1428282" cy="1647688"/>
            </a:xfrm>
            <a:custGeom>
              <a:avLst/>
              <a:gdLst/>
              <a:ahLst/>
              <a:cxnLst/>
              <a:rect l="l" t="t" r="r" b="b"/>
              <a:pathLst>
                <a:path w="1428282" h="1647688">
                  <a:moveTo>
                    <a:pt x="0" y="0"/>
                  </a:moveTo>
                  <a:lnTo>
                    <a:pt x="1428282" y="0"/>
                  </a:lnTo>
                  <a:lnTo>
                    <a:pt x="1428282" y="1647688"/>
                  </a:lnTo>
                  <a:lnTo>
                    <a:pt x="0" y="1647688"/>
                  </a:lnTo>
                  <a:close/>
                </a:path>
              </a:pathLst>
            </a:custGeom>
            <a:solidFill>
              <a:srgbClr val="FFFFFF"/>
            </a:solidFill>
          </p:spPr>
          <p:txBody>
            <a:bodyPr/>
            <a:lstStyle/>
            <a:p>
              <a:endParaRPr lang="pt-BR"/>
            </a:p>
          </p:txBody>
        </p:sp>
        <p:sp>
          <p:nvSpPr>
            <p:cNvPr id="8" name="TextBox 8"/>
            <p:cNvSpPr txBox="1"/>
            <p:nvPr/>
          </p:nvSpPr>
          <p:spPr>
            <a:xfrm>
              <a:off x="0" y="-28575"/>
              <a:ext cx="1428282" cy="1676263"/>
            </a:xfrm>
            <a:prstGeom prst="rect">
              <a:avLst/>
            </a:prstGeom>
          </p:spPr>
          <p:txBody>
            <a:bodyPr lIns="50800" tIns="50800" rIns="50800" bIns="50800" rtlCol="0" anchor="ctr"/>
            <a:lstStyle/>
            <a:p>
              <a:pPr algn="ctr">
                <a:lnSpc>
                  <a:spcPts val="2357"/>
                </a:lnSpc>
              </a:pPr>
              <a:endParaRPr/>
            </a:p>
          </p:txBody>
        </p:sp>
      </p:grpSp>
      <p:grpSp>
        <p:nvGrpSpPr>
          <p:cNvPr id="9" name="Group 9"/>
          <p:cNvGrpSpPr/>
          <p:nvPr/>
        </p:nvGrpSpPr>
        <p:grpSpPr>
          <a:xfrm>
            <a:off x="10054366" y="6286740"/>
            <a:ext cx="7184282" cy="1864643"/>
            <a:chOff x="0" y="0"/>
            <a:chExt cx="1892157" cy="491099"/>
          </a:xfrm>
        </p:grpSpPr>
        <p:sp>
          <p:nvSpPr>
            <p:cNvPr id="10" name="Freeform 10"/>
            <p:cNvSpPr/>
            <p:nvPr/>
          </p:nvSpPr>
          <p:spPr>
            <a:xfrm>
              <a:off x="0" y="0"/>
              <a:ext cx="1892157" cy="491099"/>
            </a:xfrm>
            <a:custGeom>
              <a:avLst/>
              <a:gdLst/>
              <a:ahLst/>
              <a:cxnLst/>
              <a:rect l="l" t="t" r="r" b="b"/>
              <a:pathLst>
                <a:path w="1892157" h="491099">
                  <a:moveTo>
                    <a:pt x="0" y="0"/>
                  </a:moveTo>
                  <a:lnTo>
                    <a:pt x="1892157" y="0"/>
                  </a:lnTo>
                  <a:lnTo>
                    <a:pt x="1892157" y="491099"/>
                  </a:lnTo>
                  <a:lnTo>
                    <a:pt x="0" y="491099"/>
                  </a:lnTo>
                  <a:close/>
                </a:path>
              </a:pathLst>
            </a:custGeom>
            <a:solidFill>
              <a:srgbClr val="047A8F"/>
            </a:solidFill>
            <a:ln cap="sq">
              <a:noFill/>
              <a:prstDash val="solid"/>
              <a:miter/>
            </a:ln>
          </p:spPr>
          <p:txBody>
            <a:bodyPr/>
            <a:lstStyle/>
            <a:p>
              <a:endParaRPr lang="pt-BR"/>
            </a:p>
          </p:txBody>
        </p:sp>
        <p:sp>
          <p:nvSpPr>
            <p:cNvPr id="11" name="TextBox 11"/>
            <p:cNvSpPr txBox="1"/>
            <p:nvPr/>
          </p:nvSpPr>
          <p:spPr>
            <a:xfrm>
              <a:off x="0" y="-38100"/>
              <a:ext cx="1892157" cy="529199"/>
            </a:xfrm>
            <a:prstGeom prst="rect">
              <a:avLst/>
            </a:prstGeom>
          </p:spPr>
          <p:txBody>
            <a:bodyPr lIns="50800" tIns="50800" rIns="50800" bIns="50800" rtlCol="0" anchor="ctr"/>
            <a:lstStyle/>
            <a:p>
              <a:pPr marL="0" lvl="0" indent="0" algn="ctr">
                <a:lnSpc>
                  <a:spcPts val="3057"/>
                </a:lnSpc>
                <a:spcBef>
                  <a:spcPct val="0"/>
                </a:spcBef>
              </a:pPr>
              <a:r>
                <a:rPr lang="en-US" sz="2183" b="1" u="none" strike="noStrike">
                  <a:solidFill>
                    <a:srgbClr val="FFFFFF"/>
                  </a:solidFill>
                  <a:latin typeface="Proxima Nova Bold"/>
                  <a:ea typeface="Proxima Nova Bold"/>
                  <a:cs typeface="Proxima Nova Bold"/>
                  <a:sym typeface="Proxima Nova Bold"/>
                </a:rPr>
                <a:t>Esses termos foram prontamente aceitos pelo MPS, reforçando o compromisso desses entes com a responsabilidade previdenciária e a boa gestão pública. Parabéns a todos os envolvidos!</a:t>
              </a:r>
            </a:p>
          </p:txBody>
        </p:sp>
      </p:grpSp>
      <p:grpSp>
        <p:nvGrpSpPr>
          <p:cNvPr id="12" name="Group 12"/>
          <p:cNvGrpSpPr/>
          <p:nvPr/>
        </p:nvGrpSpPr>
        <p:grpSpPr>
          <a:xfrm>
            <a:off x="10054366" y="3910546"/>
            <a:ext cx="7204934" cy="1864643"/>
            <a:chOff x="0" y="0"/>
            <a:chExt cx="1897596" cy="491099"/>
          </a:xfrm>
        </p:grpSpPr>
        <p:sp>
          <p:nvSpPr>
            <p:cNvPr id="13" name="Freeform 13"/>
            <p:cNvSpPr/>
            <p:nvPr/>
          </p:nvSpPr>
          <p:spPr>
            <a:xfrm>
              <a:off x="0" y="0"/>
              <a:ext cx="1897596" cy="491099"/>
            </a:xfrm>
            <a:custGeom>
              <a:avLst/>
              <a:gdLst/>
              <a:ahLst/>
              <a:cxnLst/>
              <a:rect l="l" t="t" r="r" b="b"/>
              <a:pathLst>
                <a:path w="1897596" h="491099">
                  <a:moveTo>
                    <a:pt x="0" y="0"/>
                  </a:moveTo>
                  <a:lnTo>
                    <a:pt x="1897596" y="0"/>
                  </a:lnTo>
                  <a:lnTo>
                    <a:pt x="1897596" y="491099"/>
                  </a:lnTo>
                  <a:lnTo>
                    <a:pt x="0" y="491099"/>
                  </a:lnTo>
                  <a:close/>
                </a:path>
              </a:pathLst>
            </a:custGeom>
            <a:solidFill>
              <a:srgbClr val="047A8F"/>
            </a:solidFill>
          </p:spPr>
          <p:txBody>
            <a:bodyPr/>
            <a:lstStyle/>
            <a:p>
              <a:endParaRPr lang="pt-BR"/>
            </a:p>
          </p:txBody>
        </p:sp>
        <p:sp>
          <p:nvSpPr>
            <p:cNvPr id="14" name="TextBox 14"/>
            <p:cNvSpPr txBox="1"/>
            <p:nvPr/>
          </p:nvSpPr>
          <p:spPr>
            <a:xfrm>
              <a:off x="0" y="-38100"/>
              <a:ext cx="1897596" cy="529199"/>
            </a:xfrm>
            <a:prstGeom prst="rect">
              <a:avLst/>
            </a:prstGeom>
          </p:spPr>
          <p:txBody>
            <a:bodyPr lIns="50800" tIns="50800" rIns="50800" bIns="50800" rtlCol="0" anchor="ctr"/>
            <a:lstStyle/>
            <a:p>
              <a:pPr algn="ctr">
                <a:lnSpc>
                  <a:spcPts val="3057"/>
                </a:lnSpc>
              </a:pPr>
              <a:r>
                <a:rPr lang="en-US" sz="2183" b="1">
                  <a:solidFill>
                    <a:srgbClr val="FFFFFF"/>
                  </a:solidFill>
                  <a:latin typeface="Proxima Nova Bold"/>
                  <a:ea typeface="Proxima Nova Bold"/>
                  <a:cs typeface="Proxima Nova Bold"/>
                  <a:sym typeface="Proxima Nova Bold"/>
                </a:rPr>
                <a:t>Temos também excelentes exemplos de entes que cumpriram todos os requisitos legais!</a:t>
              </a:r>
            </a:p>
          </p:txBody>
        </p:sp>
      </p:grpSp>
      <p:sp>
        <p:nvSpPr>
          <p:cNvPr id="15" name="Freeform 15"/>
          <p:cNvSpPr/>
          <p:nvPr/>
        </p:nvSpPr>
        <p:spPr>
          <a:xfrm>
            <a:off x="13320996" y="0"/>
            <a:ext cx="4819344" cy="3463904"/>
          </a:xfrm>
          <a:custGeom>
            <a:avLst/>
            <a:gdLst/>
            <a:ahLst/>
            <a:cxnLst/>
            <a:rect l="l" t="t" r="r" b="b"/>
            <a:pathLst>
              <a:path w="4819344" h="3463904">
                <a:moveTo>
                  <a:pt x="0" y="0"/>
                </a:moveTo>
                <a:lnTo>
                  <a:pt x="4819344" y="0"/>
                </a:lnTo>
                <a:lnTo>
                  <a:pt x="4819344" y="3463904"/>
                </a:lnTo>
                <a:lnTo>
                  <a:pt x="0" y="3463904"/>
                </a:lnTo>
                <a:lnTo>
                  <a:pt x="0" y="0"/>
                </a:lnTo>
                <a:close/>
              </a:path>
            </a:pathLst>
          </a:custGeom>
          <a:blipFill>
            <a:blip r:embed="rId3"/>
            <a:stretch>
              <a:fillRect/>
            </a:stretch>
          </a:blipFill>
        </p:spPr>
        <p:txBody>
          <a:bodyPr/>
          <a:lstStyle/>
          <a:p>
            <a:endParaRPr lang="pt-BR"/>
          </a:p>
        </p:txBody>
      </p:sp>
      <p:sp>
        <p:nvSpPr>
          <p:cNvPr id="16" name="Freeform 16"/>
          <p:cNvSpPr/>
          <p:nvPr/>
        </p:nvSpPr>
        <p:spPr>
          <a:xfrm>
            <a:off x="736939" y="807018"/>
            <a:ext cx="9200973" cy="5750608"/>
          </a:xfrm>
          <a:custGeom>
            <a:avLst/>
            <a:gdLst/>
            <a:ahLst/>
            <a:cxnLst/>
            <a:rect l="l" t="t" r="r" b="b"/>
            <a:pathLst>
              <a:path w="9200973" h="5750608">
                <a:moveTo>
                  <a:pt x="0" y="0"/>
                </a:moveTo>
                <a:lnTo>
                  <a:pt x="9200972" y="0"/>
                </a:lnTo>
                <a:lnTo>
                  <a:pt x="9200972" y="5750608"/>
                </a:lnTo>
                <a:lnTo>
                  <a:pt x="0" y="5750608"/>
                </a:lnTo>
                <a:lnTo>
                  <a:pt x="0" y="0"/>
                </a:lnTo>
                <a:close/>
              </a:path>
            </a:pathLst>
          </a:custGeom>
          <a:blipFill>
            <a:blip r:embed="rId4"/>
            <a:stretch>
              <a:fillRect/>
            </a:stretch>
          </a:blipFill>
        </p:spPr>
        <p:txBody>
          <a:bodyPr/>
          <a:lstStyle/>
          <a:p>
            <a:endParaRPr lang="pt-BR"/>
          </a:p>
        </p:txBody>
      </p:sp>
      <p:sp>
        <p:nvSpPr>
          <p:cNvPr id="17" name="TextBox 17"/>
          <p:cNvSpPr txBox="1"/>
          <p:nvPr/>
        </p:nvSpPr>
        <p:spPr>
          <a:xfrm>
            <a:off x="1028700" y="7725292"/>
            <a:ext cx="8511467" cy="1042682"/>
          </a:xfrm>
          <a:prstGeom prst="rect">
            <a:avLst/>
          </a:prstGeom>
        </p:spPr>
        <p:txBody>
          <a:bodyPr lIns="0" tIns="0" rIns="0" bIns="0" rtlCol="0" anchor="t">
            <a:spAutoFit/>
          </a:bodyPr>
          <a:lstStyle/>
          <a:p>
            <a:pPr algn="l">
              <a:lnSpc>
                <a:spcPts val="7618"/>
              </a:lnSpc>
            </a:pPr>
            <a:r>
              <a:rPr lang="en-US" sz="8104">
                <a:solidFill>
                  <a:srgbClr val="06505D"/>
                </a:solidFill>
                <a:latin typeface="Helvetica World"/>
                <a:ea typeface="Helvetica World"/>
                <a:cs typeface="Helvetica World"/>
                <a:sym typeface="Helvetica World"/>
              </a:rPr>
              <a:t>Termos Aceitos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pt-BR"/>
          </a:p>
        </p:txBody>
      </p:sp>
      <p:sp>
        <p:nvSpPr>
          <p:cNvPr id="3" name="TextBox 3"/>
          <p:cNvSpPr txBox="1"/>
          <p:nvPr/>
        </p:nvSpPr>
        <p:spPr>
          <a:xfrm>
            <a:off x="632533" y="490312"/>
            <a:ext cx="12809730" cy="1221769"/>
          </a:xfrm>
          <a:prstGeom prst="rect">
            <a:avLst/>
          </a:prstGeom>
        </p:spPr>
        <p:txBody>
          <a:bodyPr lIns="0" tIns="0" rIns="0" bIns="0" rtlCol="0" anchor="t">
            <a:spAutoFit/>
          </a:bodyPr>
          <a:lstStyle/>
          <a:p>
            <a:pPr algn="l">
              <a:lnSpc>
                <a:spcPts val="4140"/>
              </a:lnSpc>
            </a:pPr>
            <a:r>
              <a:rPr lang="en-US" sz="4404" b="1">
                <a:solidFill>
                  <a:srgbClr val="06505D"/>
                </a:solidFill>
                <a:latin typeface="Helvetica World Bold"/>
                <a:ea typeface="Helvetica World Bold"/>
                <a:cs typeface="Helvetica World Bold"/>
                <a:sym typeface="Helvetica World Bold"/>
              </a:rPr>
              <a:t>Assinaturas no CADPREV: etapa essencial para validade do acordo</a:t>
            </a:r>
          </a:p>
        </p:txBody>
      </p:sp>
      <p:sp>
        <p:nvSpPr>
          <p:cNvPr id="4" name="TextBox 4"/>
          <p:cNvSpPr txBox="1"/>
          <p:nvPr/>
        </p:nvSpPr>
        <p:spPr>
          <a:xfrm>
            <a:off x="632533" y="7736609"/>
            <a:ext cx="7343473" cy="1432999"/>
          </a:xfrm>
          <a:prstGeom prst="rect">
            <a:avLst/>
          </a:prstGeom>
        </p:spPr>
        <p:txBody>
          <a:bodyPr lIns="0" tIns="0" rIns="0" bIns="0" rtlCol="0" anchor="t">
            <a:spAutoFit/>
          </a:bodyPr>
          <a:lstStyle/>
          <a:p>
            <a:pPr algn="just">
              <a:lnSpc>
                <a:spcPts val="2915"/>
              </a:lnSpc>
              <a:spcBef>
                <a:spcPct val="0"/>
              </a:spcBef>
            </a:pPr>
            <a:r>
              <a:rPr lang="en-US" sz="2082">
                <a:solidFill>
                  <a:srgbClr val="021F24"/>
                </a:solidFill>
                <a:latin typeface="Proxima Nova"/>
                <a:ea typeface="Proxima Nova"/>
                <a:cs typeface="Proxima Nova"/>
                <a:sym typeface="Proxima Nova"/>
              </a:rPr>
              <a:t>A assinatura deve ser feita diretamente na plataforma, com login e senha individual. O sistema disponibiliza as opções para assinatura por meio do menu principal ou por notificações específicas (ícone de bandeira vermelha).</a:t>
            </a:r>
          </a:p>
        </p:txBody>
      </p:sp>
      <p:grpSp>
        <p:nvGrpSpPr>
          <p:cNvPr id="5" name="Group 5"/>
          <p:cNvGrpSpPr/>
          <p:nvPr/>
        </p:nvGrpSpPr>
        <p:grpSpPr>
          <a:xfrm>
            <a:off x="632533" y="2012893"/>
            <a:ext cx="7609830" cy="3130607"/>
            <a:chOff x="0" y="0"/>
            <a:chExt cx="1047572" cy="430960"/>
          </a:xfrm>
        </p:grpSpPr>
        <p:sp>
          <p:nvSpPr>
            <p:cNvPr id="6" name="Freeform 6"/>
            <p:cNvSpPr/>
            <p:nvPr/>
          </p:nvSpPr>
          <p:spPr>
            <a:xfrm>
              <a:off x="0" y="0"/>
              <a:ext cx="1047572" cy="430960"/>
            </a:xfrm>
            <a:custGeom>
              <a:avLst/>
              <a:gdLst/>
              <a:ahLst/>
              <a:cxnLst/>
              <a:rect l="l" t="t" r="r" b="b"/>
              <a:pathLst>
                <a:path w="1047572" h="430960">
                  <a:moveTo>
                    <a:pt x="0" y="0"/>
                  </a:moveTo>
                  <a:lnTo>
                    <a:pt x="1047572" y="0"/>
                  </a:lnTo>
                  <a:lnTo>
                    <a:pt x="1047572" y="430960"/>
                  </a:lnTo>
                  <a:lnTo>
                    <a:pt x="0" y="430960"/>
                  </a:lnTo>
                  <a:close/>
                </a:path>
              </a:pathLst>
            </a:custGeom>
            <a:blipFill>
              <a:blip r:embed="rId3"/>
              <a:stretch>
                <a:fillRect l="-5823" r="-105129"/>
              </a:stretch>
            </a:blipFill>
          </p:spPr>
          <p:txBody>
            <a:bodyPr/>
            <a:lstStyle/>
            <a:p>
              <a:endParaRPr lang="pt-BR"/>
            </a:p>
          </p:txBody>
        </p:sp>
      </p:grpSp>
      <p:grpSp>
        <p:nvGrpSpPr>
          <p:cNvPr id="7" name="Group 7"/>
          <p:cNvGrpSpPr/>
          <p:nvPr/>
        </p:nvGrpSpPr>
        <p:grpSpPr>
          <a:xfrm>
            <a:off x="10156229" y="1509331"/>
            <a:ext cx="7282914" cy="2781715"/>
            <a:chOff x="0" y="0"/>
            <a:chExt cx="1128314" cy="430960"/>
          </a:xfrm>
        </p:grpSpPr>
        <p:sp>
          <p:nvSpPr>
            <p:cNvPr id="8" name="Freeform 8"/>
            <p:cNvSpPr/>
            <p:nvPr/>
          </p:nvSpPr>
          <p:spPr>
            <a:xfrm>
              <a:off x="0" y="0"/>
              <a:ext cx="1128314" cy="430960"/>
            </a:xfrm>
            <a:custGeom>
              <a:avLst/>
              <a:gdLst/>
              <a:ahLst/>
              <a:cxnLst/>
              <a:rect l="l" t="t" r="r" b="b"/>
              <a:pathLst>
                <a:path w="1128314" h="430960">
                  <a:moveTo>
                    <a:pt x="0" y="0"/>
                  </a:moveTo>
                  <a:lnTo>
                    <a:pt x="1128314" y="0"/>
                  </a:lnTo>
                  <a:lnTo>
                    <a:pt x="1128314" y="430960"/>
                  </a:lnTo>
                  <a:lnTo>
                    <a:pt x="0" y="430960"/>
                  </a:lnTo>
                  <a:close/>
                </a:path>
              </a:pathLst>
            </a:custGeom>
            <a:blipFill>
              <a:blip r:embed="rId4"/>
              <a:stretch>
                <a:fillRect r="-11951"/>
              </a:stretch>
            </a:blipFill>
          </p:spPr>
          <p:txBody>
            <a:bodyPr/>
            <a:lstStyle/>
            <a:p>
              <a:endParaRPr lang="pt-BR"/>
            </a:p>
          </p:txBody>
        </p:sp>
      </p:grpSp>
      <p:grpSp>
        <p:nvGrpSpPr>
          <p:cNvPr id="9" name="Group 9"/>
          <p:cNvGrpSpPr/>
          <p:nvPr/>
        </p:nvGrpSpPr>
        <p:grpSpPr>
          <a:xfrm>
            <a:off x="632533" y="5605266"/>
            <a:ext cx="7549271" cy="1864643"/>
            <a:chOff x="0" y="0"/>
            <a:chExt cx="1988285" cy="491099"/>
          </a:xfrm>
        </p:grpSpPr>
        <p:sp>
          <p:nvSpPr>
            <p:cNvPr id="10" name="Freeform 10"/>
            <p:cNvSpPr/>
            <p:nvPr/>
          </p:nvSpPr>
          <p:spPr>
            <a:xfrm>
              <a:off x="0" y="0"/>
              <a:ext cx="1988285" cy="491099"/>
            </a:xfrm>
            <a:custGeom>
              <a:avLst/>
              <a:gdLst/>
              <a:ahLst/>
              <a:cxnLst/>
              <a:rect l="l" t="t" r="r" b="b"/>
              <a:pathLst>
                <a:path w="1988285" h="491099">
                  <a:moveTo>
                    <a:pt x="0" y="0"/>
                  </a:moveTo>
                  <a:lnTo>
                    <a:pt x="1988285" y="0"/>
                  </a:lnTo>
                  <a:lnTo>
                    <a:pt x="1988285" y="491099"/>
                  </a:lnTo>
                  <a:lnTo>
                    <a:pt x="0" y="491099"/>
                  </a:lnTo>
                  <a:close/>
                </a:path>
              </a:pathLst>
            </a:custGeom>
            <a:solidFill>
              <a:srgbClr val="047A8F"/>
            </a:solidFill>
          </p:spPr>
          <p:txBody>
            <a:bodyPr/>
            <a:lstStyle/>
            <a:p>
              <a:endParaRPr lang="pt-BR"/>
            </a:p>
          </p:txBody>
        </p:sp>
        <p:sp>
          <p:nvSpPr>
            <p:cNvPr id="11" name="TextBox 11"/>
            <p:cNvSpPr txBox="1"/>
            <p:nvPr/>
          </p:nvSpPr>
          <p:spPr>
            <a:xfrm>
              <a:off x="0" y="-28575"/>
              <a:ext cx="1988285" cy="519674"/>
            </a:xfrm>
            <a:prstGeom prst="rect">
              <a:avLst/>
            </a:prstGeom>
          </p:spPr>
          <p:txBody>
            <a:bodyPr lIns="50800" tIns="50800" rIns="50800" bIns="50800" rtlCol="0" anchor="ctr"/>
            <a:lstStyle/>
            <a:p>
              <a:pPr algn="just">
                <a:lnSpc>
                  <a:spcPts val="2357"/>
                </a:lnSpc>
              </a:pPr>
              <a:r>
                <a:rPr lang="en-US" sz="1683" b="1">
                  <a:solidFill>
                    <a:srgbClr val="FFFFFF"/>
                  </a:solidFill>
                  <a:latin typeface="Proxima Nova Bold"/>
                  <a:ea typeface="Proxima Nova Bold"/>
                  <a:cs typeface="Proxima Nova Bold"/>
                  <a:sym typeface="Proxima Nova Bold"/>
                </a:rPr>
                <a:t>Para que o Termo de Acordo de Parcelamento seja considerado válido no sistema CADPREV, é indispensável que ele seja assinado digitalmente pelos responsáveis legais do ente e da unidade gestora, bem como por duas testemunhas cadastradas no sistema.</a:t>
              </a:r>
            </a:p>
          </p:txBody>
        </p:sp>
      </p:grpSp>
      <p:sp>
        <p:nvSpPr>
          <p:cNvPr id="12" name="Freeform 12"/>
          <p:cNvSpPr/>
          <p:nvPr/>
        </p:nvSpPr>
        <p:spPr>
          <a:xfrm>
            <a:off x="9508793" y="4572197"/>
            <a:ext cx="7930351" cy="5551246"/>
          </a:xfrm>
          <a:custGeom>
            <a:avLst/>
            <a:gdLst/>
            <a:ahLst/>
            <a:cxnLst/>
            <a:rect l="l" t="t" r="r" b="b"/>
            <a:pathLst>
              <a:path w="7930351" h="5551246">
                <a:moveTo>
                  <a:pt x="0" y="0"/>
                </a:moveTo>
                <a:lnTo>
                  <a:pt x="7930351" y="0"/>
                </a:lnTo>
                <a:lnTo>
                  <a:pt x="7930351" y="5551246"/>
                </a:lnTo>
                <a:lnTo>
                  <a:pt x="0" y="5551246"/>
                </a:lnTo>
                <a:lnTo>
                  <a:pt x="0" y="0"/>
                </a:lnTo>
                <a:close/>
              </a:path>
            </a:pathLst>
          </a:custGeom>
          <a:blipFill>
            <a:blip r:embed="rId5"/>
            <a:stretch>
              <a:fillRect/>
            </a:stretch>
          </a:blipFill>
        </p:spPr>
        <p:txBody>
          <a:bodyPr/>
          <a:lstStyle/>
          <a:p>
            <a:endParaRPr lang="pt-B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pt-BR"/>
          </a:p>
        </p:txBody>
      </p:sp>
      <p:grpSp>
        <p:nvGrpSpPr>
          <p:cNvPr id="3" name="Group 3"/>
          <p:cNvGrpSpPr/>
          <p:nvPr/>
        </p:nvGrpSpPr>
        <p:grpSpPr>
          <a:xfrm>
            <a:off x="-1831870" y="-2105158"/>
            <a:ext cx="7388153" cy="7248658"/>
            <a:chOff x="0" y="0"/>
            <a:chExt cx="1945851" cy="1909112"/>
          </a:xfrm>
        </p:grpSpPr>
        <p:sp>
          <p:nvSpPr>
            <p:cNvPr id="4" name="Freeform 4"/>
            <p:cNvSpPr/>
            <p:nvPr/>
          </p:nvSpPr>
          <p:spPr>
            <a:xfrm>
              <a:off x="0" y="0"/>
              <a:ext cx="1945851" cy="1909112"/>
            </a:xfrm>
            <a:custGeom>
              <a:avLst/>
              <a:gdLst/>
              <a:ahLst/>
              <a:cxnLst/>
              <a:rect l="l" t="t" r="r" b="b"/>
              <a:pathLst>
                <a:path w="1945851" h="1909112">
                  <a:moveTo>
                    <a:pt x="0" y="0"/>
                  </a:moveTo>
                  <a:lnTo>
                    <a:pt x="1945851" y="0"/>
                  </a:lnTo>
                  <a:lnTo>
                    <a:pt x="1945851" y="1909112"/>
                  </a:lnTo>
                  <a:lnTo>
                    <a:pt x="0" y="1909112"/>
                  </a:lnTo>
                  <a:close/>
                </a:path>
              </a:pathLst>
            </a:custGeom>
            <a:solidFill>
              <a:srgbClr val="06505D"/>
            </a:solidFill>
          </p:spPr>
          <p:txBody>
            <a:bodyPr/>
            <a:lstStyle/>
            <a:p>
              <a:endParaRPr lang="pt-BR"/>
            </a:p>
          </p:txBody>
        </p:sp>
        <p:sp>
          <p:nvSpPr>
            <p:cNvPr id="5" name="TextBox 5"/>
            <p:cNvSpPr txBox="1"/>
            <p:nvPr/>
          </p:nvSpPr>
          <p:spPr>
            <a:xfrm>
              <a:off x="0" y="-28575"/>
              <a:ext cx="1945851" cy="1937687"/>
            </a:xfrm>
            <a:prstGeom prst="rect">
              <a:avLst/>
            </a:prstGeom>
          </p:spPr>
          <p:txBody>
            <a:bodyPr lIns="50800" tIns="50800" rIns="50800" bIns="50800" rtlCol="0" anchor="ctr"/>
            <a:lstStyle/>
            <a:p>
              <a:pPr algn="ctr">
                <a:lnSpc>
                  <a:spcPts val="2357"/>
                </a:lnSpc>
              </a:pPr>
              <a:endParaRPr/>
            </a:p>
          </p:txBody>
        </p:sp>
      </p:grpSp>
      <p:grpSp>
        <p:nvGrpSpPr>
          <p:cNvPr id="6" name="Group 6"/>
          <p:cNvGrpSpPr/>
          <p:nvPr/>
        </p:nvGrpSpPr>
        <p:grpSpPr>
          <a:xfrm>
            <a:off x="736939" y="740343"/>
            <a:ext cx="5423008" cy="6256064"/>
            <a:chOff x="0" y="0"/>
            <a:chExt cx="1428282" cy="1647688"/>
          </a:xfrm>
        </p:grpSpPr>
        <p:sp>
          <p:nvSpPr>
            <p:cNvPr id="7" name="Freeform 7"/>
            <p:cNvSpPr/>
            <p:nvPr/>
          </p:nvSpPr>
          <p:spPr>
            <a:xfrm>
              <a:off x="0" y="0"/>
              <a:ext cx="1428282" cy="1647688"/>
            </a:xfrm>
            <a:custGeom>
              <a:avLst/>
              <a:gdLst/>
              <a:ahLst/>
              <a:cxnLst/>
              <a:rect l="l" t="t" r="r" b="b"/>
              <a:pathLst>
                <a:path w="1428282" h="1647688">
                  <a:moveTo>
                    <a:pt x="0" y="0"/>
                  </a:moveTo>
                  <a:lnTo>
                    <a:pt x="1428282" y="0"/>
                  </a:lnTo>
                  <a:lnTo>
                    <a:pt x="1428282" y="1647688"/>
                  </a:lnTo>
                  <a:lnTo>
                    <a:pt x="0" y="1647688"/>
                  </a:lnTo>
                  <a:close/>
                </a:path>
              </a:pathLst>
            </a:custGeom>
            <a:solidFill>
              <a:srgbClr val="FFFFFF"/>
            </a:solidFill>
          </p:spPr>
          <p:txBody>
            <a:bodyPr/>
            <a:lstStyle/>
            <a:p>
              <a:endParaRPr lang="pt-BR"/>
            </a:p>
          </p:txBody>
        </p:sp>
        <p:sp>
          <p:nvSpPr>
            <p:cNvPr id="8" name="TextBox 8"/>
            <p:cNvSpPr txBox="1"/>
            <p:nvPr/>
          </p:nvSpPr>
          <p:spPr>
            <a:xfrm>
              <a:off x="0" y="-28575"/>
              <a:ext cx="1428282" cy="1676263"/>
            </a:xfrm>
            <a:prstGeom prst="rect">
              <a:avLst/>
            </a:prstGeom>
          </p:spPr>
          <p:txBody>
            <a:bodyPr lIns="50800" tIns="50800" rIns="50800" bIns="50800" rtlCol="0" anchor="ctr"/>
            <a:lstStyle/>
            <a:p>
              <a:pPr algn="ctr">
                <a:lnSpc>
                  <a:spcPts val="2357"/>
                </a:lnSpc>
              </a:pPr>
              <a:endParaRPr/>
            </a:p>
          </p:txBody>
        </p:sp>
      </p:grpSp>
      <p:grpSp>
        <p:nvGrpSpPr>
          <p:cNvPr id="9" name="Group 9"/>
          <p:cNvGrpSpPr/>
          <p:nvPr/>
        </p:nvGrpSpPr>
        <p:grpSpPr>
          <a:xfrm>
            <a:off x="9794709" y="5223261"/>
            <a:ext cx="7343473" cy="1864643"/>
            <a:chOff x="0" y="0"/>
            <a:chExt cx="1934083" cy="491099"/>
          </a:xfrm>
        </p:grpSpPr>
        <p:sp>
          <p:nvSpPr>
            <p:cNvPr id="10" name="Freeform 10"/>
            <p:cNvSpPr/>
            <p:nvPr/>
          </p:nvSpPr>
          <p:spPr>
            <a:xfrm>
              <a:off x="0" y="0"/>
              <a:ext cx="1934083" cy="491099"/>
            </a:xfrm>
            <a:custGeom>
              <a:avLst/>
              <a:gdLst/>
              <a:ahLst/>
              <a:cxnLst/>
              <a:rect l="l" t="t" r="r" b="b"/>
              <a:pathLst>
                <a:path w="1934083" h="491099">
                  <a:moveTo>
                    <a:pt x="0" y="0"/>
                  </a:moveTo>
                  <a:lnTo>
                    <a:pt x="1934083" y="0"/>
                  </a:lnTo>
                  <a:lnTo>
                    <a:pt x="1934083" y="491099"/>
                  </a:lnTo>
                  <a:lnTo>
                    <a:pt x="0" y="491099"/>
                  </a:lnTo>
                  <a:close/>
                </a:path>
              </a:pathLst>
            </a:custGeom>
            <a:solidFill>
              <a:srgbClr val="047A8F"/>
            </a:solidFill>
          </p:spPr>
          <p:txBody>
            <a:bodyPr/>
            <a:lstStyle/>
            <a:p>
              <a:endParaRPr lang="pt-BR"/>
            </a:p>
          </p:txBody>
        </p:sp>
        <p:sp>
          <p:nvSpPr>
            <p:cNvPr id="11" name="TextBox 11"/>
            <p:cNvSpPr txBox="1"/>
            <p:nvPr/>
          </p:nvSpPr>
          <p:spPr>
            <a:xfrm>
              <a:off x="0" y="-28575"/>
              <a:ext cx="1934083" cy="519674"/>
            </a:xfrm>
            <a:prstGeom prst="rect">
              <a:avLst/>
            </a:prstGeom>
          </p:spPr>
          <p:txBody>
            <a:bodyPr lIns="50800" tIns="50800" rIns="50800" bIns="50800" rtlCol="0" anchor="ctr"/>
            <a:lstStyle/>
            <a:p>
              <a:pPr algn="ctr">
                <a:lnSpc>
                  <a:spcPts val="2357"/>
                </a:lnSpc>
              </a:pPr>
              <a:endParaRPr/>
            </a:p>
          </p:txBody>
        </p:sp>
      </p:grpSp>
      <p:grpSp>
        <p:nvGrpSpPr>
          <p:cNvPr id="12" name="Group 12"/>
          <p:cNvGrpSpPr/>
          <p:nvPr/>
        </p:nvGrpSpPr>
        <p:grpSpPr>
          <a:xfrm>
            <a:off x="9774057" y="3125980"/>
            <a:ext cx="7364125" cy="1864643"/>
            <a:chOff x="0" y="0"/>
            <a:chExt cx="1939523" cy="491099"/>
          </a:xfrm>
        </p:grpSpPr>
        <p:sp>
          <p:nvSpPr>
            <p:cNvPr id="13" name="Freeform 13"/>
            <p:cNvSpPr/>
            <p:nvPr/>
          </p:nvSpPr>
          <p:spPr>
            <a:xfrm>
              <a:off x="0" y="0"/>
              <a:ext cx="1939523" cy="491099"/>
            </a:xfrm>
            <a:custGeom>
              <a:avLst/>
              <a:gdLst/>
              <a:ahLst/>
              <a:cxnLst/>
              <a:rect l="l" t="t" r="r" b="b"/>
              <a:pathLst>
                <a:path w="1939523" h="491099">
                  <a:moveTo>
                    <a:pt x="0" y="0"/>
                  </a:moveTo>
                  <a:lnTo>
                    <a:pt x="1939523" y="0"/>
                  </a:lnTo>
                  <a:lnTo>
                    <a:pt x="1939523" y="491099"/>
                  </a:lnTo>
                  <a:lnTo>
                    <a:pt x="0" y="491099"/>
                  </a:lnTo>
                  <a:close/>
                </a:path>
              </a:pathLst>
            </a:custGeom>
            <a:solidFill>
              <a:srgbClr val="047A8F"/>
            </a:solidFill>
          </p:spPr>
          <p:txBody>
            <a:bodyPr/>
            <a:lstStyle/>
            <a:p>
              <a:endParaRPr lang="pt-BR"/>
            </a:p>
          </p:txBody>
        </p:sp>
        <p:sp>
          <p:nvSpPr>
            <p:cNvPr id="14" name="TextBox 14"/>
            <p:cNvSpPr txBox="1"/>
            <p:nvPr/>
          </p:nvSpPr>
          <p:spPr>
            <a:xfrm>
              <a:off x="0" y="-28575"/>
              <a:ext cx="1939523" cy="519674"/>
            </a:xfrm>
            <a:prstGeom prst="rect">
              <a:avLst/>
            </a:prstGeom>
          </p:spPr>
          <p:txBody>
            <a:bodyPr lIns="50800" tIns="50800" rIns="50800" bIns="50800" rtlCol="0" anchor="ctr"/>
            <a:lstStyle/>
            <a:p>
              <a:pPr algn="ctr">
                <a:lnSpc>
                  <a:spcPts val="2357"/>
                </a:lnSpc>
              </a:pPr>
              <a:endParaRPr/>
            </a:p>
          </p:txBody>
        </p:sp>
      </p:grpSp>
      <p:grpSp>
        <p:nvGrpSpPr>
          <p:cNvPr id="15" name="Group 15"/>
          <p:cNvGrpSpPr/>
          <p:nvPr/>
        </p:nvGrpSpPr>
        <p:grpSpPr>
          <a:xfrm>
            <a:off x="9753405" y="1028700"/>
            <a:ext cx="7384778" cy="1864643"/>
            <a:chOff x="0" y="0"/>
            <a:chExt cx="1944962" cy="491099"/>
          </a:xfrm>
        </p:grpSpPr>
        <p:sp>
          <p:nvSpPr>
            <p:cNvPr id="16" name="Freeform 16"/>
            <p:cNvSpPr/>
            <p:nvPr/>
          </p:nvSpPr>
          <p:spPr>
            <a:xfrm>
              <a:off x="0" y="0"/>
              <a:ext cx="1944962" cy="491099"/>
            </a:xfrm>
            <a:custGeom>
              <a:avLst/>
              <a:gdLst/>
              <a:ahLst/>
              <a:cxnLst/>
              <a:rect l="l" t="t" r="r" b="b"/>
              <a:pathLst>
                <a:path w="1944962" h="491099">
                  <a:moveTo>
                    <a:pt x="0" y="0"/>
                  </a:moveTo>
                  <a:lnTo>
                    <a:pt x="1944962" y="0"/>
                  </a:lnTo>
                  <a:lnTo>
                    <a:pt x="1944962" y="491099"/>
                  </a:lnTo>
                  <a:lnTo>
                    <a:pt x="0" y="491099"/>
                  </a:lnTo>
                  <a:close/>
                </a:path>
              </a:pathLst>
            </a:custGeom>
            <a:solidFill>
              <a:srgbClr val="047A8F"/>
            </a:solidFill>
          </p:spPr>
          <p:txBody>
            <a:bodyPr/>
            <a:lstStyle/>
            <a:p>
              <a:endParaRPr lang="pt-BR"/>
            </a:p>
          </p:txBody>
        </p:sp>
        <p:sp>
          <p:nvSpPr>
            <p:cNvPr id="17" name="TextBox 17"/>
            <p:cNvSpPr txBox="1"/>
            <p:nvPr/>
          </p:nvSpPr>
          <p:spPr>
            <a:xfrm>
              <a:off x="0" y="-28575"/>
              <a:ext cx="1944962" cy="519674"/>
            </a:xfrm>
            <a:prstGeom prst="rect">
              <a:avLst/>
            </a:prstGeom>
          </p:spPr>
          <p:txBody>
            <a:bodyPr lIns="50800" tIns="50800" rIns="50800" bIns="50800" rtlCol="0" anchor="ctr"/>
            <a:lstStyle/>
            <a:p>
              <a:pPr algn="ctr">
                <a:lnSpc>
                  <a:spcPts val="2357"/>
                </a:lnSpc>
              </a:pPr>
              <a:endParaRPr/>
            </a:p>
          </p:txBody>
        </p:sp>
      </p:grpSp>
      <p:sp>
        <p:nvSpPr>
          <p:cNvPr id="18" name="Freeform 18"/>
          <p:cNvSpPr/>
          <p:nvPr/>
        </p:nvSpPr>
        <p:spPr>
          <a:xfrm>
            <a:off x="736939" y="740343"/>
            <a:ext cx="8407117" cy="5884982"/>
          </a:xfrm>
          <a:custGeom>
            <a:avLst/>
            <a:gdLst/>
            <a:ahLst/>
            <a:cxnLst/>
            <a:rect l="l" t="t" r="r" b="b"/>
            <a:pathLst>
              <a:path w="8407117" h="5884982">
                <a:moveTo>
                  <a:pt x="0" y="0"/>
                </a:moveTo>
                <a:lnTo>
                  <a:pt x="8407117" y="0"/>
                </a:lnTo>
                <a:lnTo>
                  <a:pt x="8407117" y="5884982"/>
                </a:lnTo>
                <a:lnTo>
                  <a:pt x="0" y="5884982"/>
                </a:lnTo>
                <a:lnTo>
                  <a:pt x="0" y="0"/>
                </a:lnTo>
                <a:close/>
              </a:path>
            </a:pathLst>
          </a:custGeom>
          <a:blipFill>
            <a:blip r:embed="rId3"/>
            <a:stretch>
              <a:fillRect/>
            </a:stretch>
          </a:blipFill>
        </p:spPr>
        <p:txBody>
          <a:bodyPr/>
          <a:lstStyle/>
          <a:p>
            <a:endParaRPr lang="pt-BR"/>
          </a:p>
        </p:txBody>
      </p:sp>
      <p:sp>
        <p:nvSpPr>
          <p:cNvPr id="19" name="TextBox 19"/>
          <p:cNvSpPr txBox="1"/>
          <p:nvPr/>
        </p:nvSpPr>
        <p:spPr>
          <a:xfrm>
            <a:off x="1028700" y="7725292"/>
            <a:ext cx="8511467" cy="1161888"/>
          </a:xfrm>
          <a:prstGeom prst="rect">
            <a:avLst/>
          </a:prstGeom>
        </p:spPr>
        <p:txBody>
          <a:bodyPr lIns="0" tIns="0" rIns="0" bIns="0" rtlCol="0" anchor="t">
            <a:spAutoFit/>
          </a:bodyPr>
          <a:lstStyle/>
          <a:p>
            <a:pPr algn="l">
              <a:lnSpc>
                <a:spcPts val="7618"/>
              </a:lnSpc>
            </a:pPr>
            <a:r>
              <a:rPr lang="en-US" sz="8104" b="1">
                <a:solidFill>
                  <a:srgbClr val="06505D"/>
                </a:solidFill>
                <a:latin typeface="Helvetica World Bold"/>
                <a:ea typeface="Helvetica World Bold"/>
                <a:cs typeface="Helvetica World Bold"/>
                <a:sym typeface="Helvetica World Bold"/>
              </a:rPr>
              <a:t>Market Overview</a:t>
            </a:r>
          </a:p>
        </p:txBody>
      </p:sp>
      <p:sp>
        <p:nvSpPr>
          <p:cNvPr id="20" name="TextBox 20"/>
          <p:cNvSpPr txBox="1"/>
          <p:nvPr/>
        </p:nvSpPr>
        <p:spPr>
          <a:xfrm>
            <a:off x="9794709" y="7496692"/>
            <a:ext cx="7343473" cy="1378693"/>
          </a:xfrm>
          <a:prstGeom prst="rect">
            <a:avLst/>
          </a:prstGeom>
        </p:spPr>
        <p:txBody>
          <a:bodyPr lIns="0" tIns="0" rIns="0" bIns="0" rtlCol="0" anchor="t">
            <a:spAutoFit/>
          </a:bodyPr>
          <a:lstStyle/>
          <a:p>
            <a:pPr algn="just">
              <a:lnSpc>
                <a:spcPts val="2215"/>
              </a:lnSpc>
              <a:spcBef>
                <a:spcPct val="0"/>
              </a:spcBef>
            </a:pPr>
            <a:r>
              <a:rPr lang="en-US" sz="1582">
                <a:solidFill>
                  <a:srgbClr val="021F24"/>
                </a:solidFill>
                <a:latin typeface="Proxima Nova"/>
                <a:ea typeface="Proxima Nova"/>
                <a:cs typeface="Proxima Nova"/>
                <a:sym typeface="Proxima Nova"/>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a:t>
            </a:r>
          </a:p>
        </p:txBody>
      </p:sp>
      <p:sp>
        <p:nvSpPr>
          <p:cNvPr id="21" name="TextBox 21"/>
          <p:cNvSpPr txBox="1"/>
          <p:nvPr/>
        </p:nvSpPr>
        <p:spPr>
          <a:xfrm>
            <a:off x="10229162" y="5480474"/>
            <a:ext cx="6522204" cy="1319072"/>
          </a:xfrm>
          <a:prstGeom prst="rect">
            <a:avLst/>
          </a:prstGeom>
        </p:spPr>
        <p:txBody>
          <a:bodyPr lIns="0" tIns="0" rIns="0" bIns="0" rtlCol="0" anchor="t">
            <a:spAutoFit/>
          </a:bodyPr>
          <a:lstStyle/>
          <a:p>
            <a:pPr algn="just">
              <a:lnSpc>
                <a:spcPts val="2665"/>
              </a:lnSpc>
              <a:spcBef>
                <a:spcPct val="0"/>
              </a:spcBef>
            </a:pPr>
            <a:r>
              <a:rPr lang="en-US" sz="1903">
                <a:solidFill>
                  <a:srgbClr val="FFFFFF"/>
                </a:solidFill>
                <a:latin typeface="Proxima Nova"/>
                <a:ea typeface="Proxima Nova"/>
                <a:cs typeface="Proxima Nova"/>
                <a:sym typeface="Proxima Nova"/>
              </a:rPr>
              <a:t>Lorem ipsum dolor sit amet, consectetur adipiscing elit, sed do eiusmod tempor incididunt ut labore et dolore magna aliqua. Ut enim ad minim veniam, quis nostrud exercitation ullamco laboris nisi ut aliquip ex ea commodo consequat.</a:t>
            </a:r>
          </a:p>
        </p:txBody>
      </p:sp>
      <p:sp>
        <p:nvSpPr>
          <p:cNvPr id="22" name="TextBox 22"/>
          <p:cNvSpPr txBox="1"/>
          <p:nvPr/>
        </p:nvSpPr>
        <p:spPr>
          <a:xfrm>
            <a:off x="10208510" y="3383194"/>
            <a:ext cx="6542856" cy="1319072"/>
          </a:xfrm>
          <a:prstGeom prst="rect">
            <a:avLst/>
          </a:prstGeom>
        </p:spPr>
        <p:txBody>
          <a:bodyPr lIns="0" tIns="0" rIns="0" bIns="0" rtlCol="0" anchor="t">
            <a:spAutoFit/>
          </a:bodyPr>
          <a:lstStyle/>
          <a:p>
            <a:pPr algn="just">
              <a:lnSpc>
                <a:spcPts val="2665"/>
              </a:lnSpc>
              <a:spcBef>
                <a:spcPct val="0"/>
              </a:spcBef>
            </a:pPr>
            <a:r>
              <a:rPr lang="en-US" sz="1903">
                <a:solidFill>
                  <a:srgbClr val="FFFFFF"/>
                </a:solidFill>
                <a:latin typeface="Proxima Nova"/>
                <a:ea typeface="Proxima Nova"/>
                <a:cs typeface="Proxima Nova"/>
                <a:sym typeface="Proxima Nova"/>
              </a:rPr>
              <a:t>Lorem ipsum dolor sit amet, consectetur adipiscing elit, sed do eiusmod tempor incididunt ut labore et dolore magna aliqua. Ut enim ad minim veniam, quis nostrud exercitation ullamco laboris nisi ut aliquip ex ea commodo consequat.</a:t>
            </a:r>
          </a:p>
        </p:txBody>
      </p:sp>
      <p:sp>
        <p:nvSpPr>
          <p:cNvPr id="23" name="TextBox 23"/>
          <p:cNvSpPr txBox="1"/>
          <p:nvPr/>
        </p:nvSpPr>
        <p:spPr>
          <a:xfrm>
            <a:off x="10181526" y="1278957"/>
            <a:ext cx="6563508" cy="1319072"/>
          </a:xfrm>
          <a:prstGeom prst="rect">
            <a:avLst/>
          </a:prstGeom>
        </p:spPr>
        <p:txBody>
          <a:bodyPr lIns="0" tIns="0" rIns="0" bIns="0" rtlCol="0" anchor="t">
            <a:spAutoFit/>
          </a:bodyPr>
          <a:lstStyle/>
          <a:p>
            <a:pPr algn="just">
              <a:lnSpc>
                <a:spcPts val="2665"/>
              </a:lnSpc>
              <a:spcBef>
                <a:spcPct val="0"/>
              </a:spcBef>
            </a:pPr>
            <a:r>
              <a:rPr lang="en-US" sz="1903">
                <a:solidFill>
                  <a:srgbClr val="FFFFFF"/>
                </a:solidFill>
                <a:latin typeface="Proxima Nova"/>
                <a:ea typeface="Proxima Nova"/>
                <a:cs typeface="Proxima Nova"/>
                <a:sym typeface="Proxima Nova"/>
              </a:rPr>
              <a:t>Lorem ipsum dolor sit amet, consectetur adipiscing elit, sed do eiusmod tempor incididunt ut labore et dolore magna aliqua. Ut enim ad minim veniam, quis nostrud exercitation ullamco laboris nisi ut aliquip ex ea commodo consequat.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pt-BR"/>
          </a:p>
        </p:txBody>
      </p:sp>
      <p:grpSp>
        <p:nvGrpSpPr>
          <p:cNvPr id="3" name="Group 3"/>
          <p:cNvGrpSpPr/>
          <p:nvPr/>
        </p:nvGrpSpPr>
        <p:grpSpPr>
          <a:xfrm>
            <a:off x="12187039" y="-749024"/>
            <a:ext cx="6848278" cy="11634064"/>
            <a:chOff x="0" y="0"/>
            <a:chExt cx="1803662" cy="3064116"/>
          </a:xfrm>
        </p:grpSpPr>
        <p:sp>
          <p:nvSpPr>
            <p:cNvPr id="4" name="Freeform 4"/>
            <p:cNvSpPr/>
            <p:nvPr/>
          </p:nvSpPr>
          <p:spPr>
            <a:xfrm>
              <a:off x="0" y="0"/>
              <a:ext cx="1803662" cy="3064116"/>
            </a:xfrm>
            <a:custGeom>
              <a:avLst/>
              <a:gdLst/>
              <a:ahLst/>
              <a:cxnLst/>
              <a:rect l="l" t="t" r="r" b="b"/>
              <a:pathLst>
                <a:path w="1803662" h="3064116">
                  <a:moveTo>
                    <a:pt x="0" y="0"/>
                  </a:moveTo>
                  <a:lnTo>
                    <a:pt x="1803662" y="0"/>
                  </a:lnTo>
                  <a:lnTo>
                    <a:pt x="1803662" y="3064116"/>
                  </a:lnTo>
                  <a:lnTo>
                    <a:pt x="0" y="3064116"/>
                  </a:lnTo>
                  <a:close/>
                </a:path>
              </a:pathLst>
            </a:custGeom>
            <a:solidFill>
              <a:srgbClr val="06505D"/>
            </a:solidFill>
          </p:spPr>
          <p:txBody>
            <a:bodyPr/>
            <a:lstStyle/>
            <a:p>
              <a:endParaRPr lang="pt-BR"/>
            </a:p>
          </p:txBody>
        </p:sp>
        <p:sp>
          <p:nvSpPr>
            <p:cNvPr id="5" name="TextBox 5"/>
            <p:cNvSpPr txBox="1"/>
            <p:nvPr/>
          </p:nvSpPr>
          <p:spPr>
            <a:xfrm>
              <a:off x="0" y="-28575"/>
              <a:ext cx="1803662" cy="3092691"/>
            </a:xfrm>
            <a:prstGeom prst="rect">
              <a:avLst/>
            </a:prstGeom>
          </p:spPr>
          <p:txBody>
            <a:bodyPr lIns="50800" tIns="50800" rIns="50800" bIns="50800" rtlCol="0" anchor="ctr"/>
            <a:lstStyle/>
            <a:p>
              <a:pPr algn="ctr">
                <a:lnSpc>
                  <a:spcPts val="2357"/>
                </a:lnSpc>
              </a:pPr>
              <a:endParaRPr/>
            </a:p>
          </p:txBody>
        </p:sp>
      </p:grpSp>
      <p:sp>
        <p:nvSpPr>
          <p:cNvPr id="6" name="TextBox 6"/>
          <p:cNvSpPr txBox="1"/>
          <p:nvPr/>
        </p:nvSpPr>
        <p:spPr>
          <a:xfrm>
            <a:off x="1028700" y="391619"/>
            <a:ext cx="9032785" cy="1522961"/>
          </a:xfrm>
          <a:prstGeom prst="rect">
            <a:avLst/>
          </a:prstGeom>
        </p:spPr>
        <p:txBody>
          <a:bodyPr lIns="0" tIns="0" rIns="0" bIns="0" rtlCol="0" anchor="t">
            <a:spAutoFit/>
          </a:bodyPr>
          <a:lstStyle/>
          <a:p>
            <a:pPr algn="l">
              <a:lnSpc>
                <a:spcPts val="5212"/>
              </a:lnSpc>
            </a:pPr>
            <a:r>
              <a:rPr lang="en-US" sz="5545" b="1">
                <a:solidFill>
                  <a:srgbClr val="06505D"/>
                </a:solidFill>
                <a:latin typeface="Helvetica World Bold"/>
                <a:ea typeface="Helvetica World Bold"/>
                <a:cs typeface="Helvetica World Bold"/>
                <a:sym typeface="Helvetica World Bold"/>
              </a:rPr>
              <a:t>Declaração de Publicação do Termo de Acordo</a:t>
            </a:r>
          </a:p>
        </p:txBody>
      </p:sp>
      <p:sp>
        <p:nvSpPr>
          <p:cNvPr id="7" name="TextBox 7"/>
          <p:cNvSpPr txBox="1"/>
          <p:nvPr/>
        </p:nvSpPr>
        <p:spPr>
          <a:xfrm>
            <a:off x="1028700" y="2178093"/>
            <a:ext cx="10789382" cy="576356"/>
          </a:xfrm>
          <a:prstGeom prst="rect">
            <a:avLst/>
          </a:prstGeom>
        </p:spPr>
        <p:txBody>
          <a:bodyPr lIns="0" tIns="0" rIns="0" bIns="0" rtlCol="0" anchor="t">
            <a:spAutoFit/>
          </a:bodyPr>
          <a:lstStyle/>
          <a:p>
            <a:pPr algn="just">
              <a:lnSpc>
                <a:spcPts val="2357"/>
              </a:lnSpc>
              <a:spcBef>
                <a:spcPct val="0"/>
              </a:spcBef>
            </a:pPr>
            <a:r>
              <a:rPr lang="en-US" sz="1683">
                <a:solidFill>
                  <a:srgbClr val="021F24"/>
                </a:solidFill>
                <a:latin typeface="Proxima Nova"/>
                <a:ea typeface="Proxima Nova"/>
                <a:cs typeface="Proxima Nova"/>
                <a:sym typeface="Proxima Nova"/>
              </a:rPr>
              <a:t>Após abrir o arquivo PDF gerado pelo CADPREV, o ente deverá verificar se todas as informações estão corretas, garantindo que o termo está em conformidade com os dados declarados.</a:t>
            </a:r>
          </a:p>
        </p:txBody>
      </p:sp>
      <p:sp>
        <p:nvSpPr>
          <p:cNvPr id="8" name="TextBox 8"/>
          <p:cNvSpPr txBox="1"/>
          <p:nvPr/>
        </p:nvSpPr>
        <p:spPr>
          <a:xfrm>
            <a:off x="166201" y="7522601"/>
            <a:ext cx="6167970" cy="1145070"/>
          </a:xfrm>
          <a:prstGeom prst="rect">
            <a:avLst/>
          </a:prstGeom>
        </p:spPr>
        <p:txBody>
          <a:bodyPr lIns="0" tIns="0" rIns="0" bIns="0" rtlCol="0" anchor="t">
            <a:spAutoFit/>
          </a:bodyPr>
          <a:lstStyle/>
          <a:p>
            <a:pPr algn="just">
              <a:lnSpc>
                <a:spcPts val="2303"/>
              </a:lnSpc>
              <a:spcBef>
                <a:spcPct val="0"/>
              </a:spcBef>
            </a:pPr>
            <a:r>
              <a:rPr lang="en-US" sz="1645">
                <a:solidFill>
                  <a:srgbClr val="FFFFFF"/>
                </a:solidFill>
                <a:latin typeface="Proxima Nova"/>
                <a:ea typeface="Proxima Nova"/>
                <a:cs typeface="Proxima Nova"/>
                <a:sym typeface="Proxima Nova"/>
              </a:rPr>
              <a:t>Lorem ipsum dolor sit amet, consectetur adipiscing elit, sed do eiusmod tempor incididunt ut labore et dolore magna aliqua. Ut enim ad minim veniam, quis nostrud exercitation ullamco laboris nisi ut aliquip ex ea commodo consequat.</a:t>
            </a:r>
          </a:p>
        </p:txBody>
      </p:sp>
      <p:sp>
        <p:nvSpPr>
          <p:cNvPr id="9" name="TextBox 9"/>
          <p:cNvSpPr txBox="1"/>
          <p:nvPr/>
        </p:nvSpPr>
        <p:spPr>
          <a:xfrm>
            <a:off x="1028700" y="3227994"/>
            <a:ext cx="10789382" cy="576356"/>
          </a:xfrm>
          <a:prstGeom prst="rect">
            <a:avLst/>
          </a:prstGeom>
        </p:spPr>
        <p:txBody>
          <a:bodyPr lIns="0" tIns="0" rIns="0" bIns="0" rtlCol="0" anchor="t">
            <a:spAutoFit/>
          </a:bodyPr>
          <a:lstStyle/>
          <a:p>
            <a:pPr marL="0" lvl="0" indent="0" algn="just">
              <a:lnSpc>
                <a:spcPts val="2357"/>
              </a:lnSpc>
              <a:spcBef>
                <a:spcPct val="0"/>
              </a:spcBef>
            </a:pPr>
            <a:r>
              <a:rPr lang="en-US" sz="1683" u="none" strike="noStrike">
                <a:solidFill>
                  <a:srgbClr val="021F24"/>
                </a:solidFill>
                <a:latin typeface="Proxima Nova"/>
                <a:ea typeface="Proxima Nova"/>
                <a:cs typeface="Proxima Nova"/>
                <a:sym typeface="Proxima Nova"/>
              </a:rPr>
              <a:t>A Declaração de Publicação é emitida junto à documentação e deve ser preenchida pelo ente nos campos correspondentes:</a:t>
            </a:r>
          </a:p>
        </p:txBody>
      </p:sp>
      <p:sp>
        <p:nvSpPr>
          <p:cNvPr id="10" name="Freeform 10"/>
          <p:cNvSpPr/>
          <p:nvPr/>
        </p:nvSpPr>
        <p:spPr>
          <a:xfrm>
            <a:off x="7261275" y="4761630"/>
            <a:ext cx="9207450" cy="1200761"/>
          </a:xfrm>
          <a:custGeom>
            <a:avLst/>
            <a:gdLst/>
            <a:ahLst/>
            <a:cxnLst/>
            <a:rect l="l" t="t" r="r" b="b"/>
            <a:pathLst>
              <a:path w="9207450" h="1200761">
                <a:moveTo>
                  <a:pt x="0" y="0"/>
                </a:moveTo>
                <a:lnTo>
                  <a:pt x="9207450" y="0"/>
                </a:lnTo>
                <a:lnTo>
                  <a:pt x="9207450" y="1200761"/>
                </a:lnTo>
                <a:lnTo>
                  <a:pt x="0" y="1200761"/>
                </a:lnTo>
                <a:lnTo>
                  <a:pt x="0" y="0"/>
                </a:lnTo>
                <a:close/>
              </a:path>
            </a:pathLst>
          </a:custGeom>
          <a:blipFill>
            <a:blip r:embed="rId3"/>
            <a:stretch>
              <a:fillRect t="-940" b="-98427"/>
            </a:stretch>
          </a:blipFill>
        </p:spPr>
        <p:txBody>
          <a:bodyPr/>
          <a:lstStyle/>
          <a:p>
            <a:endParaRPr lang="pt-BR"/>
          </a:p>
        </p:txBody>
      </p:sp>
      <p:sp>
        <p:nvSpPr>
          <p:cNvPr id="11" name="TextBox 11"/>
          <p:cNvSpPr txBox="1"/>
          <p:nvPr/>
        </p:nvSpPr>
        <p:spPr>
          <a:xfrm>
            <a:off x="2329051" y="4252025"/>
            <a:ext cx="3211420" cy="431543"/>
          </a:xfrm>
          <a:prstGeom prst="rect">
            <a:avLst/>
          </a:prstGeom>
        </p:spPr>
        <p:txBody>
          <a:bodyPr lIns="0" tIns="0" rIns="0" bIns="0" rtlCol="0" anchor="t">
            <a:spAutoFit/>
          </a:bodyPr>
          <a:lstStyle/>
          <a:p>
            <a:pPr marL="0" lvl="0" indent="0" algn="ctr">
              <a:lnSpc>
                <a:spcPts val="3696"/>
              </a:lnSpc>
              <a:spcBef>
                <a:spcPct val="0"/>
              </a:spcBef>
            </a:pPr>
            <a:r>
              <a:rPr lang="en-US" sz="2310" b="1" u="none" strike="noStrike">
                <a:solidFill>
                  <a:srgbClr val="000000"/>
                </a:solidFill>
                <a:latin typeface="TT Interphases Bold"/>
                <a:ea typeface="TT Interphases Bold"/>
                <a:cs typeface="TT Interphases Bold"/>
                <a:sym typeface="TT Interphases Bold"/>
              </a:rPr>
              <a:t>📌 Data de Publicação:</a:t>
            </a:r>
          </a:p>
        </p:txBody>
      </p:sp>
      <p:sp>
        <p:nvSpPr>
          <p:cNvPr id="12" name="AutoShape 12"/>
          <p:cNvSpPr/>
          <p:nvPr/>
        </p:nvSpPr>
        <p:spPr>
          <a:xfrm>
            <a:off x="5540470" y="4510659"/>
            <a:ext cx="1998106" cy="1207647"/>
          </a:xfrm>
          <a:prstGeom prst="line">
            <a:avLst/>
          </a:prstGeom>
          <a:ln w="19050" cap="flat">
            <a:solidFill>
              <a:srgbClr val="000000"/>
            </a:solidFill>
            <a:prstDash val="solid"/>
            <a:headEnd type="none" w="sm" len="sm"/>
            <a:tailEnd type="triangle" w="lg" len="med"/>
          </a:ln>
        </p:spPr>
        <p:txBody>
          <a:bodyPr/>
          <a:lstStyle/>
          <a:p>
            <a:endParaRPr lang="pt-BR"/>
          </a:p>
        </p:txBody>
      </p:sp>
      <p:sp>
        <p:nvSpPr>
          <p:cNvPr id="13" name="Freeform 13"/>
          <p:cNvSpPr/>
          <p:nvPr/>
        </p:nvSpPr>
        <p:spPr>
          <a:xfrm>
            <a:off x="7538577" y="5627222"/>
            <a:ext cx="1322343" cy="182170"/>
          </a:xfrm>
          <a:custGeom>
            <a:avLst/>
            <a:gdLst/>
            <a:ahLst/>
            <a:cxnLst/>
            <a:rect l="l" t="t" r="r" b="b"/>
            <a:pathLst>
              <a:path w="1322343" h="182170">
                <a:moveTo>
                  <a:pt x="0" y="0"/>
                </a:moveTo>
                <a:lnTo>
                  <a:pt x="1322343" y="0"/>
                </a:lnTo>
                <a:lnTo>
                  <a:pt x="1322343" y="182169"/>
                </a:lnTo>
                <a:lnTo>
                  <a:pt x="0" y="182169"/>
                </a:lnTo>
                <a:lnTo>
                  <a:pt x="0" y="0"/>
                </a:lnTo>
                <a:close/>
              </a:path>
            </a:pathLst>
          </a:custGeom>
          <a:blipFill>
            <a:blip r:embed="rId4"/>
            <a:stretch>
              <a:fillRect l="-37784" t="-98160" r="-18693" b="-100000"/>
            </a:stretch>
          </a:blipFill>
        </p:spPr>
        <p:txBody>
          <a:bodyPr/>
          <a:lstStyle/>
          <a:p>
            <a:endParaRPr lang="pt-BR"/>
          </a:p>
        </p:txBody>
      </p:sp>
      <p:sp>
        <p:nvSpPr>
          <p:cNvPr id="14" name="TextBox 14"/>
          <p:cNvSpPr txBox="1"/>
          <p:nvPr/>
        </p:nvSpPr>
        <p:spPr>
          <a:xfrm>
            <a:off x="2329051" y="6342956"/>
            <a:ext cx="3380933" cy="426824"/>
          </a:xfrm>
          <a:prstGeom prst="rect">
            <a:avLst/>
          </a:prstGeom>
        </p:spPr>
        <p:txBody>
          <a:bodyPr lIns="0" tIns="0" rIns="0" bIns="0" rtlCol="0" anchor="t">
            <a:spAutoFit/>
          </a:bodyPr>
          <a:lstStyle/>
          <a:p>
            <a:pPr marL="0" lvl="0" indent="0" algn="ctr">
              <a:lnSpc>
                <a:spcPts val="3696"/>
              </a:lnSpc>
              <a:spcBef>
                <a:spcPct val="0"/>
              </a:spcBef>
            </a:pPr>
            <a:r>
              <a:rPr lang="en-US" sz="2310" b="1" u="none" strike="noStrike">
                <a:solidFill>
                  <a:srgbClr val="000000"/>
                </a:solidFill>
                <a:latin typeface="TT Interphases Bold"/>
                <a:ea typeface="TT Interphases Bold"/>
                <a:cs typeface="TT Interphases Bold"/>
                <a:sym typeface="TT Interphases Bold"/>
              </a:rPr>
              <a:t>📌 Local da Publicação:</a:t>
            </a:r>
          </a:p>
        </p:txBody>
      </p:sp>
      <p:sp>
        <p:nvSpPr>
          <p:cNvPr id="15" name="AutoShape 15"/>
          <p:cNvSpPr/>
          <p:nvPr/>
        </p:nvSpPr>
        <p:spPr>
          <a:xfrm>
            <a:off x="5709984" y="6599231"/>
            <a:ext cx="1551291" cy="942754"/>
          </a:xfrm>
          <a:prstGeom prst="line">
            <a:avLst/>
          </a:prstGeom>
          <a:ln w="19050" cap="flat">
            <a:solidFill>
              <a:srgbClr val="000000"/>
            </a:solidFill>
            <a:prstDash val="solid"/>
            <a:headEnd type="none" w="sm" len="sm"/>
            <a:tailEnd type="triangle" w="lg" len="med"/>
          </a:ln>
        </p:spPr>
        <p:txBody>
          <a:bodyPr/>
          <a:lstStyle/>
          <a:p>
            <a:endParaRPr lang="pt-BR"/>
          </a:p>
        </p:txBody>
      </p:sp>
      <p:grpSp>
        <p:nvGrpSpPr>
          <p:cNvPr id="16" name="Group 16"/>
          <p:cNvGrpSpPr/>
          <p:nvPr/>
        </p:nvGrpSpPr>
        <p:grpSpPr>
          <a:xfrm>
            <a:off x="7261275" y="7042368"/>
            <a:ext cx="9207450" cy="999234"/>
            <a:chOff x="0" y="0"/>
            <a:chExt cx="12276600" cy="1332312"/>
          </a:xfrm>
        </p:grpSpPr>
        <p:sp>
          <p:nvSpPr>
            <p:cNvPr id="17" name="Freeform 17"/>
            <p:cNvSpPr/>
            <p:nvPr/>
          </p:nvSpPr>
          <p:spPr>
            <a:xfrm>
              <a:off x="0" y="0"/>
              <a:ext cx="12276600" cy="1332312"/>
            </a:xfrm>
            <a:custGeom>
              <a:avLst/>
              <a:gdLst/>
              <a:ahLst/>
              <a:cxnLst/>
              <a:rect l="l" t="t" r="r" b="b"/>
              <a:pathLst>
                <a:path w="12276600" h="1332312">
                  <a:moveTo>
                    <a:pt x="0" y="0"/>
                  </a:moveTo>
                  <a:lnTo>
                    <a:pt x="12276600" y="0"/>
                  </a:lnTo>
                  <a:lnTo>
                    <a:pt x="12276600" y="1332312"/>
                  </a:lnTo>
                  <a:lnTo>
                    <a:pt x="0" y="1332312"/>
                  </a:lnTo>
                  <a:lnTo>
                    <a:pt x="0" y="0"/>
                  </a:lnTo>
                  <a:close/>
                </a:path>
              </a:pathLst>
            </a:custGeom>
            <a:blipFill>
              <a:blip r:embed="rId3"/>
              <a:stretch>
                <a:fillRect t="-159704" r="-42071" b="-80667"/>
              </a:stretch>
            </a:blipFill>
          </p:spPr>
          <p:txBody>
            <a:bodyPr/>
            <a:lstStyle/>
            <a:p>
              <a:endParaRPr lang="pt-BR"/>
            </a:p>
          </p:txBody>
        </p:sp>
        <p:sp>
          <p:nvSpPr>
            <p:cNvPr id="18" name="Freeform 18"/>
            <p:cNvSpPr/>
            <p:nvPr/>
          </p:nvSpPr>
          <p:spPr>
            <a:xfrm>
              <a:off x="0" y="114880"/>
              <a:ext cx="203972" cy="1102551"/>
            </a:xfrm>
            <a:custGeom>
              <a:avLst/>
              <a:gdLst/>
              <a:ahLst/>
              <a:cxnLst/>
              <a:rect l="l" t="t" r="r" b="b"/>
              <a:pathLst>
                <a:path w="203972" h="1102551">
                  <a:moveTo>
                    <a:pt x="0" y="0"/>
                  </a:moveTo>
                  <a:lnTo>
                    <a:pt x="203972" y="0"/>
                  </a:lnTo>
                  <a:lnTo>
                    <a:pt x="203972" y="1102552"/>
                  </a:lnTo>
                  <a:lnTo>
                    <a:pt x="0" y="110255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grpSp>
      <p:grpSp>
        <p:nvGrpSpPr>
          <p:cNvPr id="19" name="Group 19"/>
          <p:cNvGrpSpPr/>
          <p:nvPr/>
        </p:nvGrpSpPr>
        <p:grpSpPr>
          <a:xfrm>
            <a:off x="7599538" y="8823447"/>
            <a:ext cx="4999727" cy="942304"/>
            <a:chOff x="0" y="0"/>
            <a:chExt cx="6666303" cy="1256406"/>
          </a:xfrm>
        </p:grpSpPr>
        <p:sp>
          <p:nvSpPr>
            <p:cNvPr id="20" name="Freeform 20"/>
            <p:cNvSpPr/>
            <p:nvPr/>
          </p:nvSpPr>
          <p:spPr>
            <a:xfrm>
              <a:off x="0" y="0"/>
              <a:ext cx="6666303" cy="1256406"/>
            </a:xfrm>
            <a:custGeom>
              <a:avLst/>
              <a:gdLst/>
              <a:ahLst/>
              <a:cxnLst/>
              <a:rect l="l" t="t" r="r" b="b"/>
              <a:pathLst>
                <a:path w="6666303" h="1256406">
                  <a:moveTo>
                    <a:pt x="0" y="0"/>
                  </a:moveTo>
                  <a:lnTo>
                    <a:pt x="6666303" y="0"/>
                  </a:lnTo>
                  <a:lnTo>
                    <a:pt x="6666303" y="1256406"/>
                  </a:lnTo>
                  <a:lnTo>
                    <a:pt x="0" y="1256406"/>
                  </a:lnTo>
                  <a:lnTo>
                    <a:pt x="0" y="0"/>
                  </a:lnTo>
                  <a:close/>
                </a:path>
              </a:pathLst>
            </a:custGeom>
            <a:blipFill>
              <a:blip r:embed="rId3"/>
              <a:stretch>
                <a:fillRect t="-295764" r="-191124" b="-5847"/>
              </a:stretch>
            </a:blipFill>
          </p:spPr>
          <p:txBody>
            <a:bodyPr/>
            <a:lstStyle/>
            <a:p>
              <a:endParaRPr lang="pt-BR"/>
            </a:p>
          </p:txBody>
        </p:sp>
        <p:grpSp>
          <p:nvGrpSpPr>
            <p:cNvPr id="21" name="Group 21"/>
            <p:cNvGrpSpPr/>
            <p:nvPr/>
          </p:nvGrpSpPr>
          <p:grpSpPr>
            <a:xfrm>
              <a:off x="0" y="800985"/>
              <a:ext cx="2788233" cy="304039"/>
              <a:chOff x="0" y="0"/>
              <a:chExt cx="389249" cy="42445"/>
            </a:xfrm>
          </p:grpSpPr>
          <p:sp>
            <p:nvSpPr>
              <p:cNvPr id="22" name="Freeform 22"/>
              <p:cNvSpPr/>
              <p:nvPr/>
            </p:nvSpPr>
            <p:spPr>
              <a:xfrm>
                <a:off x="0" y="0"/>
                <a:ext cx="389249" cy="42445"/>
              </a:xfrm>
              <a:custGeom>
                <a:avLst/>
                <a:gdLst/>
                <a:ahLst/>
                <a:cxnLst/>
                <a:rect l="l" t="t" r="r" b="b"/>
                <a:pathLst>
                  <a:path w="389249" h="42445">
                    <a:moveTo>
                      <a:pt x="0" y="0"/>
                    </a:moveTo>
                    <a:lnTo>
                      <a:pt x="389249" y="0"/>
                    </a:lnTo>
                    <a:lnTo>
                      <a:pt x="389249" y="42445"/>
                    </a:lnTo>
                    <a:lnTo>
                      <a:pt x="0" y="42445"/>
                    </a:lnTo>
                    <a:close/>
                  </a:path>
                </a:pathLst>
              </a:custGeom>
              <a:solidFill>
                <a:srgbClr val="FEFEFD"/>
              </a:solidFill>
            </p:spPr>
            <p:txBody>
              <a:bodyPr/>
              <a:lstStyle/>
              <a:p>
                <a:endParaRPr lang="pt-BR"/>
              </a:p>
            </p:txBody>
          </p:sp>
          <p:sp>
            <p:nvSpPr>
              <p:cNvPr id="23" name="TextBox 23"/>
              <p:cNvSpPr txBox="1"/>
              <p:nvPr/>
            </p:nvSpPr>
            <p:spPr>
              <a:xfrm>
                <a:off x="0" y="-57150"/>
                <a:ext cx="389249" cy="99595"/>
              </a:xfrm>
              <a:prstGeom prst="rect">
                <a:avLst/>
              </a:prstGeom>
            </p:spPr>
            <p:txBody>
              <a:bodyPr lIns="50800" tIns="50800" rIns="50800" bIns="50800" rtlCol="0" anchor="ctr"/>
              <a:lstStyle/>
              <a:p>
                <a:pPr algn="ctr">
                  <a:lnSpc>
                    <a:spcPts val="1919"/>
                  </a:lnSpc>
                </a:pPr>
                <a:endParaRPr/>
              </a:p>
            </p:txBody>
          </p:sp>
        </p:grpSp>
      </p:grpSp>
      <p:sp>
        <p:nvSpPr>
          <p:cNvPr id="24" name="TextBox 24"/>
          <p:cNvSpPr txBox="1"/>
          <p:nvPr/>
        </p:nvSpPr>
        <p:spPr>
          <a:xfrm>
            <a:off x="2329051" y="8737722"/>
            <a:ext cx="4340459" cy="426824"/>
          </a:xfrm>
          <a:prstGeom prst="rect">
            <a:avLst/>
          </a:prstGeom>
        </p:spPr>
        <p:txBody>
          <a:bodyPr lIns="0" tIns="0" rIns="0" bIns="0" rtlCol="0" anchor="t">
            <a:spAutoFit/>
          </a:bodyPr>
          <a:lstStyle/>
          <a:p>
            <a:pPr algn="ctr">
              <a:lnSpc>
                <a:spcPts val="3696"/>
              </a:lnSpc>
              <a:spcBef>
                <a:spcPct val="0"/>
              </a:spcBef>
            </a:pPr>
            <a:r>
              <a:rPr lang="en-US" sz="2310" b="1">
                <a:solidFill>
                  <a:srgbClr val="000000"/>
                </a:solidFill>
                <a:latin typeface="TT Interphases Bold"/>
                <a:ea typeface="TT Interphases Bold"/>
                <a:cs typeface="TT Interphases Bold"/>
                <a:sym typeface="TT Interphases Bold"/>
              </a:rPr>
              <a:t>📌 Confirmação da Publicação:</a:t>
            </a:r>
          </a:p>
        </p:txBody>
      </p:sp>
      <p:sp>
        <p:nvSpPr>
          <p:cNvPr id="25" name="Freeform 25"/>
          <p:cNvSpPr/>
          <p:nvPr/>
        </p:nvSpPr>
        <p:spPr>
          <a:xfrm>
            <a:off x="9789531" y="9410277"/>
            <a:ext cx="2069116" cy="285047"/>
          </a:xfrm>
          <a:custGeom>
            <a:avLst/>
            <a:gdLst/>
            <a:ahLst/>
            <a:cxnLst/>
            <a:rect l="l" t="t" r="r" b="b"/>
            <a:pathLst>
              <a:path w="2069116" h="285047">
                <a:moveTo>
                  <a:pt x="0" y="0"/>
                </a:moveTo>
                <a:lnTo>
                  <a:pt x="2069117" y="0"/>
                </a:lnTo>
                <a:lnTo>
                  <a:pt x="2069117" y="285047"/>
                </a:lnTo>
                <a:lnTo>
                  <a:pt x="0" y="285047"/>
                </a:lnTo>
                <a:lnTo>
                  <a:pt x="0" y="0"/>
                </a:lnTo>
                <a:close/>
              </a:path>
            </a:pathLst>
          </a:custGeom>
          <a:blipFill>
            <a:blip r:embed="rId4"/>
            <a:stretch>
              <a:fillRect l="-37784" t="-98160" r="-18693" b="-100000"/>
            </a:stretch>
          </a:blipFill>
        </p:spPr>
        <p:txBody>
          <a:bodyPr/>
          <a:lstStyle/>
          <a:p>
            <a:endParaRPr lang="pt-BR"/>
          </a:p>
        </p:txBody>
      </p:sp>
      <p:sp>
        <p:nvSpPr>
          <p:cNvPr id="26" name="AutoShape 26"/>
          <p:cNvSpPr/>
          <p:nvPr/>
        </p:nvSpPr>
        <p:spPr>
          <a:xfrm>
            <a:off x="6669509" y="8993997"/>
            <a:ext cx="3120022" cy="558804"/>
          </a:xfrm>
          <a:prstGeom prst="line">
            <a:avLst/>
          </a:prstGeom>
          <a:ln w="19050" cap="flat">
            <a:solidFill>
              <a:srgbClr val="000000"/>
            </a:solidFill>
            <a:prstDash val="solid"/>
            <a:headEnd type="none" w="sm" len="sm"/>
            <a:tailEnd type="triangle" w="lg" len="med"/>
          </a:ln>
        </p:spPr>
        <p:txBody>
          <a:bodyPr/>
          <a:lstStyle/>
          <a:p>
            <a:endParaRPr lang="pt-BR"/>
          </a:p>
        </p:txBody>
      </p:sp>
      <p:grpSp>
        <p:nvGrpSpPr>
          <p:cNvPr id="27" name="Group 27"/>
          <p:cNvGrpSpPr/>
          <p:nvPr/>
        </p:nvGrpSpPr>
        <p:grpSpPr>
          <a:xfrm>
            <a:off x="7301301" y="5313119"/>
            <a:ext cx="1604791" cy="160138"/>
            <a:chOff x="0" y="0"/>
            <a:chExt cx="298714" cy="29808"/>
          </a:xfrm>
        </p:grpSpPr>
        <p:sp>
          <p:nvSpPr>
            <p:cNvPr id="28" name="Freeform 28"/>
            <p:cNvSpPr/>
            <p:nvPr/>
          </p:nvSpPr>
          <p:spPr>
            <a:xfrm>
              <a:off x="0" y="0"/>
              <a:ext cx="298714" cy="29808"/>
            </a:xfrm>
            <a:custGeom>
              <a:avLst/>
              <a:gdLst/>
              <a:ahLst/>
              <a:cxnLst/>
              <a:rect l="l" t="t" r="r" b="b"/>
              <a:pathLst>
                <a:path w="298714" h="29808">
                  <a:moveTo>
                    <a:pt x="0" y="0"/>
                  </a:moveTo>
                  <a:lnTo>
                    <a:pt x="298714" y="0"/>
                  </a:lnTo>
                  <a:lnTo>
                    <a:pt x="298714" y="29808"/>
                  </a:lnTo>
                  <a:lnTo>
                    <a:pt x="0" y="29808"/>
                  </a:lnTo>
                  <a:close/>
                </a:path>
              </a:pathLst>
            </a:custGeom>
            <a:solidFill>
              <a:srgbClr val="FEFEFE"/>
            </a:solidFill>
          </p:spPr>
          <p:txBody>
            <a:bodyPr/>
            <a:lstStyle/>
            <a:p>
              <a:endParaRPr lang="pt-BR"/>
            </a:p>
          </p:txBody>
        </p:sp>
        <p:sp>
          <p:nvSpPr>
            <p:cNvPr id="29" name="TextBox 29"/>
            <p:cNvSpPr txBox="1"/>
            <p:nvPr/>
          </p:nvSpPr>
          <p:spPr>
            <a:xfrm>
              <a:off x="0" y="-38100"/>
              <a:ext cx="298714" cy="67908"/>
            </a:xfrm>
            <a:prstGeom prst="rect">
              <a:avLst/>
            </a:prstGeom>
          </p:spPr>
          <p:txBody>
            <a:bodyPr lIns="50800" tIns="50800" rIns="50800" bIns="50800" rtlCol="0" anchor="ctr"/>
            <a:lstStyle/>
            <a:p>
              <a:pPr algn="ctr">
                <a:lnSpc>
                  <a:spcPts val="1920"/>
                </a:lnSpc>
              </a:pPr>
              <a:endParaRPr/>
            </a:p>
          </p:txBody>
        </p:sp>
      </p:grpSp>
      <p:grpSp>
        <p:nvGrpSpPr>
          <p:cNvPr id="30" name="Group 30"/>
          <p:cNvGrpSpPr/>
          <p:nvPr/>
        </p:nvGrpSpPr>
        <p:grpSpPr>
          <a:xfrm>
            <a:off x="9344231" y="5473258"/>
            <a:ext cx="1039959" cy="182778"/>
            <a:chOff x="0" y="0"/>
            <a:chExt cx="193577" cy="34022"/>
          </a:xfrm>
        </p:grpSpPr>
        <p:sp>
          <p:nvSpPr>
            <p:cNvPr id="31" name="Freeform 31"/>
            <p:cNvSpPr/>
            <p:nvPr/>
          </p:nvSpPr>
          <p:spPr>
            <a:xfrm>
              <a:off x="0" y="0"/>
              <a:ext cx="193577" cy="34022"/>
            </a:xfrm>
            <a:custGeom>
              <a:avLst/>
              <a:gdLst/>
              <a:ahLst/>
              <a:cxnLst/>
              <a:rect l="l" t="t" r="r" b="b"/>
              <a:pathLst>
                <a:path w="193577" h="34022">
                  <a:moveTo>
                    <a:pt x="0" y="0"/>
                  </a:moveTo>
                  <a:lnTo>
                    <a:pt x="193577" y="0"/>
                  </a:lnTo>
                  <a:lnTo>
                    <a:pt x="193577" y="34022"/>
                  </a:lnTo>
                  <a:lnTo>
                    <a:pt x="0" y="34022"/>
                  </a:lnTo>
                  <a:close/>
                </a:path>
              </a:pathLst>
            </a:custGeom>
            <a:solidFill>
              <a:srgbClr val="FEFEFE"/>
            </a:solidFill>
          </p:spPr>
          <p:txBody>
            <a:bodyPr/>
            <a:lstStyle/>
            <a:p>
              <a:endParaRPr lang="pt-BR"/>
            </a:p>
          </p:txBody>
        </p:sp>
        <p:sp>
          <p:nvSpPr>
            <p:cNvPr id="32" name="TextBox 32"/>
            <p:cNvSpPr txBox="1"/>
            <p:nvPr/>
          </p:nvSpPr>
          <p:spPr>
            <a:xfrm>
              <a:off x="0" y="-38100"/>
              <a:ext cx="193577" cy="72122"/>
            </a:xfrm>
            <a:prstGeom prst="rect">
              <a:avLst/>
            </a:prstGeom>
          </p:spPr>
          <p:txBody>
            <a:bodyPr lIns="50800" tIns="50800" rIns="50800" bIns="50800" rtlCol="0" anchor="ctr"/>
            <a:lstStyle/>
            <a:p>
              <a:pPr algn="ctr">
                <a:lnSpc>
                  <a:spcPts val="1920"/>
                </a:lnSpc>
              </a:pPr>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259" b="-9259"/>
            </a:stretch>
          </a:blipFill>
        </p:spPr>
        <p:txBody>
          <a:bodyPr/>
          <a:lstStyle/>
          <a:p>
            <a:endParaRPr lang="pt-BR"/>
          </a:p>
        </p:txBody>
      </p:sp>
      <p:grpSp>
        <p:nvGrpSpPr>
          <p:cNvPr id="3" name="Group 3"/>
          <p:cNvGrpSpPr/>
          <p:nvPr/>
        </p:nvGrpSpPr>
        <p:grpSpPr>
          <a:xfrm>
            <a:off x="749786" y="5058371"/>
            <a:ext cx="9498975" cy="2494882"/>
            <a:chOff x="0" y="0"/>
            <a:chExt cx="2120214" cy="556869"/>
          </a:xfrm>
        </p:grpSpPr>
        <p:sp>
          <p:nvSpPr>
            <p:cNvPr id="4" name="Freeform 4"/>
            <p:cNvSpPr/>
            <p:nvPr/>
          </p:nvSpPr>
          <p:spPr>
            <a:xfrm>
              <a:off x="0" y="0"/>
              <a:ext cx="2120214" cy="556869"/>
            </a:xfrm>
            <a:custGeom>
              <a:avLst/>
              <a:gdLst/>
              <a:ahLst/>
              <a:cxnLst/>
              <a:rect l="l" t="t" r="r" b="b"/>
              <a:pathLst>
                <a:path w="2120214" h="556869">
                  <a:moveTo>
                    <a:pt x="0" y="0"/>
                  </a:moveTo>
                  <a:lnTo>
                    <a:pt x="2120214" y="0"/>
                  </a:lnTo>
                  <a:lnTo>
                    <a:pt x="2120214" y="556869"/>
                  </a:lnTo>
                  <a:lnTo>
                    <a:pt x="0" y="556869"/>
                  </a:lnTo>
                  <a:close/>
                </a:path>
              </a:pathLst>
            </a:custGeom>
            <a:solidFill>
              <a:srgbClr val="047A8F"/>
            </a:solidFill>
          </p:spPr>
          <p:txBody>
            <a:bodyPr/>
            <a:lstStyle/>
            <a:p>
              <a:endParaRPr lang="pt-BR"/>
            </a:p>
          </p:txBody>
        </p:sp>
        <p:sp>
          <p:nvSpPr>
            <p:cNvPr id="5" name="TextBox 5"/>
            <p:cNvSpPr txBox="1"/>
            <p:nvPr/>
          </p:nvSpPr>
          <p:spPr>
            <a:xfrm>
              <a:off x="0" y="-28575"/>
              <a:ext cx="2120214" cy="585444"/>
            </a:xfrm>
            <a:prstGeom prst="rect">
              <a:avLst/>
            </a:prstGeom>
          </p:spPr>
          <p:txBody>
            <a:bodyPr lIns="50800" tIns="50800" rIns="50800" bIns="50800" rtlCol="0" anchor="ctr"/>
            <a:lstStyle/>
            <a:p>
              <a:pPr algn="just">
                <a:lnSpc>
                  <a:spcPts val="2357"/>
                </a:lnSpc>
              </a:pPr>
              <a:r>
                <a:rPr lang="en-US" sz="1683">
                  <a:solidFill>
                    <a:srgbClr val="000000"/>
                  </a:solidFill>
                  <a:latin typeface="Proxima Nova"/>
                  <a:ea typeface="Proxima Nova"/>
                  <a:cs typeface="Proxima Nova"/>
                  <a:sym typeface="Proxima Nova"/>
                </a:rPr>
                <a:t>✅ </a:t>
              </a:r>
              <a:r>
                <a:rPr lang="en-US" sz="1683" b="1">
                  <a:solidFill>
                    <a:srgbClr val="000000"/>
                  </a:solidFill>
                  <a:latin typeface="Proxima Nova Bold"/>
                  <a:ea typeface="Proxima Nova Bold"/>
                  <a:cs typeface="Proxima Nova Bold"/>
                  <a:sym typeface="Proxima Nova Bold"/>
                </a:rPr>
                <a:t>Conclusão</a:t>
              </a:r>
              <a:r>
                <a:rPr lang="en-US" sz="1683">
                  <a:solidFill>
                    <a:srgbClr val="000000"/>
                  </a:solidFill>
                  <a:latin typeface="Proxima Nova"/>
                  <a:ea typeface="Proxima Nova"/>
                  <a:cs typeface="Proxima Nova"/>
                  <a:sym typeface="Proxima Nova"/>
                </a:rPr>
                <a:t>: Somente após o preenchimento completo, será possível avançar para a </a:t>
              </a:r>
              <a:r>
                <a:rPr lang="en-US" sz="1683" b="1">
                  <a:solidFill>
                    <a:srgbClr val="000000"/>
                  </a:solidFill>
                  <a:latin typeface="Proxima Nova Bold"/>
                  <a:ea typeface="Proxima Nova Bold"/>
                  <a:cs typeface="Proxima Nova Bold"/>
                  <a:sym typeface="Proxima Nova Bold"/>
                </a:rPr>
                <a:t>impressão do Termo do Acordo de Parcelamento.</a:t>
              </a:r>
            </a:p>
            <a:p>
              <a:pPr algn="just">
                <a:lnSpc>
                  <a:spcPts val="2357"/>
                </a:lnSpc>
              </a:pPr>
              <a:endParaRPr lang="en-US" sz="1683" b="1">
                <a:solidFill>
                  <a:srgbClr val="000000"/>
                </a:solidFill>
                <a:latin typeface="Proxima Nova Bold"/>
                <a:ea typeface="Proxima Nova Bold"/>
                <a:cs typeface="Proxima Nova Bold"/>
                <a:sym typeface="Proxima Nova Bold"/>
              </a:endParaRPr>
            </a:p>
            <a:p>
              <a:pPr algn="just">
                <a:lnSpc>
                  <a:spcPts val="2357"/>
                </a:lnSpc>
              </a:pPr>
              <a:r>
                <a:rPr lang="en-US" sz="1683">
                  <a:solidFill>
                    <a:srgbClr val="000000"/>
                  </a:solidFill>
                  <a:latin typeface="Proxima Nova"/>
                  <a:ea typeface="Proxima Nova"/>
                  <a:cs typeface="Proxima Nova"/>
                  <a:sym typeface="Proxima Nova"/>
                </a:rPr>
                <a:t>✔ </a:t>
              </a:r>
              <a:r>
                <a:rPr lang="en-US" sz="1683" b="1">
                  <a:solidFill>
                    <a:srgbClr val="000000"/>
                  </a:solidFill>
                  <a:latin typeface="Proxima Nova Bold"/>
                  <a:ea typeface="Proxima Nova Bold"/>
                  <a:cs typeface="Proxima Nova Bold"/>
                  <a:sym typeface="Proxima Nova Bold"/>
                </a:rPr>
                <a:t>Clicar </a:t>
              </a:r>
              <a:r>
                <a:rPr lang="en-US" sz="1683">
                  <a:solidFill>
                    <a:srgbClr val="000000"/>
                  </a:solidFill>
                  <a:latin typeface="Proxima Nova"/>
                  <a:ea typeface="Proxima Nova"/>
                  <a:cs typeface="Proxima Nova"/>
                  <a:sym typeface="Proxima Nova"/>
                </a:rPr>
                <a:t>em "</a:t>
              </a:r>
              <a:r>
                <a:rPr lang="en-US" sz="1683" b="1">
                  <a:solidFill>
                    <a:srgbClr val="000000"/>
                  </a:solidFill>
                  <a:latin typeface="Proxima Nova Bold"/>
                  <a:ea typeface="Proxima Nova Bold"/>
                  <a:cs typeface="Proxima Nova Bold"/>
                  <a:sym typeface="Proxima Nova Bold"/>
                </a:rPr>
                <a:t>Imprimir Termo do Acordo</a:t>
              </a:r>
              <a:r>
                <a:rPr lang="en-US" sz="1683">
                  <a:solidFill>
                    <a:srgbClr val="000000"/>
                  </a:solidFill>
                  <a:latin typeface="Proxima Nova"/>
                  <a:ea typeface="Proxima Nova"/>
                  <a:cs typeface="Proxima Nova"/>
                  <a:sym typeface="Proxima Nova"/>
                </a:rPr>
                <a:t>", e o sistema irá gerar o </a:t>
              </a:r>
              <a:r>
                <a:rPr lang="en-US" sz="1683" b="1">
                  <a:solidFill>
                    <a:srgbClr val="000000"/>
                  </a:solidFill>
                  <a:latin typeface="Proxima Nova Bold"/>
                  <a:ea typeface="Proxima Nova Bold"/>
                  <a:cs typeface="Proxima Nova Bold"/>
                  <a:sym typeface="Proxima Nova Bold"/>
                </a:rPr>
                <a:t>PDF padrão</a:t>
              </a:r>
              <a:r>
                <a:rPr lang="en-US" sz="1683">
                  <a:solidFill>
                    <a:srgbClr val="000000"/>
                  </a:solidFill>
                  <a:latin typeface="Proxima Nova"/>
                  <a:ea typeface="Proxima Nova"/>
                  <a:cs typeface="Proxima Nova"/>
                  <a:sym typeface="Proxima Nova"/>
                </a:rPr>
                <a:t>, que deverá ser </a:t>
              </a:r>
              <a:r>
                <a:rPr lang="en-US" sz="1683" b="1">
                  <a:solidFill>
                    <a:srgbClr val="000000"/>
                  </a:solidFill>
                  <a:latin typeface="Proxima Nova Bold"/>
                  <a:ea typeface="Proxima Nova Bold"/>
                  <a:cs typeface="Proxima Nova Bold"/>
                  <a:sym typeface="Proxima Nova Bold"/>
                </a:rPr>
                <a:t>enviado via CADPREV</a:t>
              </a:r>
              <a:r>
                <a:rPr lang="en-US" sz="1683">
                  <a:solidFill>
                    <a:srgbClr val="000000"/>
                  </a:solidFill>
                  <a:latin typeface="Proxima Nova"/>
                  <a:ea typeface="Proxima Nova"/>
                  <a:cs typeface="Proxima Nova"/>
                  <a:sym typeface="Proxima Nova"/>
                </a:rPr>
                <a:t> para formalização, após assinado pelo gerente do banco.</a:t>
              </a:r>
            </a:p>
          </p:txBody>
        </p:sp>
      </p:grpSp>
      <p:sp>
        <p:nvSpPr>
          <p:cNvPr id="6" name="Freeform 6"/>
          <p:cNvSpPr/>
          <p:nvPr/>
        </p:nvSpPr>
        <p:spPr>
          <a:xfrm>
            <a:off x="8690629" y="9886697"/>
            <a:ext cx="1731527" cy="257565"/>
          </a:xfrm>
          <a:custGeom>
            <a:avLst/>
            <a:gdLst/>
            <a:ahLst/>
            <a:cxnLst/>
            <a:rect l="l" t="t" r="r" b="b"/>
            <a:pathLst>
              <a:path w="1731527" h="257565">
                <a:moveTo>
                  <a:pt x="0" y="0"/>
                </a:moveTo>
                <a:lnTo>
                  <a:pt x="1731527" y="0"/>
                </a:lnTo>
                <a:lnTo>
                  <a:pt x="1731527" y="257565"/>
                </a:lnTo>
                <a:lnTo>
                  <a:pt x="0" y="2575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pt-BR"/>
          </a:p>
        </p:txBody>
      </p:sp>
      <p:sp>
        <p:nvSpPr>
          <p:cNvPr id="7" name="TextBox 7"/>
          <p:cNvSpPr txBox="1"/>
          <p:nvPr/>
        </p:nvSpPr>
        <p:spPr>
          <a:xfrm>
            <a:off x="749786" y="795854"/>
            <a:ext cx="7343473" cy="1480213"/>
          </a:xfrm>
          <a:prstGeom prst="rect">
            <a:avLst/>
          </a:prstGeom>
        </p:spPr>
        <p:txBody>
          <a:bodyPr lIns="0" tIns="0" rIns="0" bIns="0" rtlCol="0" anchor="t">
            <a:spAutoFit/>
          </a:bodyPr>
          <a:lstStyle/>
          <a:p>
            <a:pPr algn="l">
              <a:lnSpc>
                <a:spcPts val="5080"/>
              </a:lnSpc>
            </a:pPr>
            <a:r>
              <a:rPr lang="en-US" sz="5404" b="1">
                <a:solidFill>
                  <a:srgbClr val="06505D"/>
                </a:solidFill>
                <a:latin typeface="Helvetica World Bold"/>
                <a:ea typeface="Helvetica World Bold"/>
                <a:cs typeface="Helvetica World Bold"/>
                <a:sym typeface="Helvetica World Bold"/>
              </a:rPr>
              <a:t>VINCULAÇÃO AO FPM/FPE</a:t>
            </a:r>
          </a:p>
        </p:txBody>
      </p:sp>
      <p:sp>
        <p:nvSpPr>
          <p:cNvPr id="8" name="TextBox 8"/>
          <p:cNvSpPr txBox="1"/>
          <p:nvPr/>
        </p:nvSpPr>
        <p:spPr>
          <a:xfrm>
            <a:off x="749786" y="2476092"/>
            <a:ext cx="7343473" cy="826574"/>
          </a:xfrm>
          <a:prstGeom prst="rect">
            <a:avLst/>
          </a:prstGeom>
        </p:spPr>
        <p:txBody>
          <a:bodyPr lIns="0" tIns="0" rIns="0" bIns="0" rtlCol="0" anchor="t">
            <a:spAutoFit/>
          </a:bodyPr>
          <a:lstStyle/>
          <a:p>
            <a:pPr algn="just">
              <a:lnSpc>
                <a:spcPts val="2215"/>
              </a:lnSpc>
              <a:spcBef>
                <a:spcPct val="0"/>
              </a:spcBef>
            </a:pPr>
            <a:r>
              <a:rPr lang="en-US" sz="1582">
                <a:solidFill>
                  <a:srgbClr val="021F24"/>
                </a:solidFill>
                <a:latin typeface="Proxima Nova"/>
                <a:ea typeface="Proxima Nova"/>
                <a:cs typeface="Proxima Nova"/>
                <a:sym typeface="Proxima Nova"/>
              </a:rPr>
              <a:t>Caso haja previsão de retenção do Fundo de Participação dos Municípios (FPM), o termo deverá ser enviado ao Banco do Brasil para coleta de assinatura (que servirá como protocolo de recebimento do documento) e formalização do bloqueio.</a:t>
            </a:r>
          </a:p>
        </p:txBody>
      </p:sp>
      <p:sp>
        <p:nvSpPr>
          <p:cNvPr id="9" name="TextBox 9"/>
          <p:cNvSpPr txBox="1"/>
          <p:nvPr/>
        </p:nvSpPr>
        <p:spPr>
          <a:xfrm>
            <a:off x="749786" y="3746022"/>
            <a:ext cx="9498975" cy="826574"/>
          </a:xfrm>
          <a:prstGeom prst="rect">
            <a:avLst/>
          </a:prstGeom>
        </p:spPr>
        <p:txBody>
          <a:bodyPr lIns="0" tIns="0" rIns="0" bIns="0" rtlCol="0" anchor="t">
            <a:spAutoFit/>
          </a:bodyPr>
          <a:lstStyle/>
          <a:p>
            <a:pPr algn="just">
              <a:lnSpc>
                <a:spcPts val="2215"/>
              </a:lnSpc>
              <a:spcBef>
                <a:spcPct val="0"/>
              </a:spcBef>
            </a:pPr>
            <a:r>
              <a:rPr lang="en-US" sz="1582">
                <a:solidFill>
                  <a:srgbClr val="021F24"/>
                </a:solidFill>
                <a:latin typeface="Proxima Nova"/>
                <a:ea typeface="Proxima Nova"/>
                <a:cs typeface="Proxima Nova"/>
                <a:sym typeface="Proxima Nova"/>
              </a:rPr>
              <a:t>Para imprimir o acordo com cláusula de vinculação do FPM/FPE e o Formulário de Autorização de Vinculação ao FPM/FPE, o usuário deve marcar a opção correspondente para habilitar os campos necessários.</a:t>
            </a:r>
          </a:p>
        </p:txBody>
      </p:sp>
      <p:sp>
        <p:nvSpPr>
          <p:cNvPr id="10" name="Freeform 10"/>
          <p:cNvSpPr/>
          <p:nvPr/>
        </p:nvSpPr>
        <p:spPr>
          <a:xfrm>
            <a:off x="8690629" y="662504"/>
            <a:ext cx="9233862" cy="2285381"/>
          </a:xfrm>
          <a:custGeom>
            <a:avLst/>
            <a:gdLst/>
            <a:ahLst/>
            <a:cxnLst/>
            <a:rect l="l" t="t" r="r" b="b"/>
            <a:pathLst>
              <a:path w="9233862" h="2285381">
                <a:moveTo>
                  <a:pt x="0" y="0"/>
                </a:moveTo>
                <a:lnTo>
                  <a:pt x="9233862" y="0"/>
                </a:lnTo>
                <a:lnTo>
                  <a:pt x="9233862" y="2285381"/>
                </a:lnTo>
                <a:lnTo>
                  <a:pt x="0" y="2285381"/>
                </a:lnTo>
                <a:lnTo>
                  <a:pt x="0" y="0"/>
                </a:lnTo>
                <a:close/>
              </a:path>
            </a:pathLst>
          </a:custGeom>
          <a:blipFill>
            <a:blip r:embed="rId5"/>
            <a:stretch>
              <a:fillRect/>
            </a:stretch>
          </a:blipFill>
        </p:spPr>
        <p:txBody>
          <a:bodyPr/>
          <a:lstStyle/>
          <a:p>
            <a:endParaRPr lang="pt-BR"/>
          </a:p>
        </p:txBody>
      </p:sp>
      <p:grpSp>
        <p:nvGrpSpPr>
          <p:cNvPr id="11" name="Group 11"/>
          <p:cNvGrpSpPr/>
          <p:nvPr/>
        </p:nvGrpSpPr>
        <p:grpSpPr>
          <a:xfrm>
            <a:off x="10920407" y="3440310"/>
            <a:ext cx="6795340" cy="6846690"/>
            <a:chOff x="0" y="0"/>
            <a:chExt cx="9060453" cy="9128920"/>
          </a:xfrm>
        </p:grpSpPr>
        <p:sp>
          <p:nvSpPr>
            <p:cNvPr id="12" name="Freeform 12"/>
            <p:cNvSpPr/>
            <p:nvPr/>
          </p:nvSpPr>
          <p:spPr>
            <a:xfrm>
              <a:off x="0" y="0"/>
              <a:ext cx="9060453" cy="9128920"/>
            </a:xfrm>
            <a:custGeom>
              <a:avLst/>
              <a:gdLst/>
              <a:ahLst/>
              <a:cxnLst/>
              <a:rect l="l" t="t" r="r" b="b"/>
              <a:pathLst>
                <a:path w="9060453" h="9128920">
                  <a:moveTo>
                    <a:pt x="0" y="0"/>
                  </a:moveTo>
                  <a:lnTo>
                    <a:pt x="9060453" y="0"/>
                  </a:lnTo>
                  <a:lnTo>
                    <a:pt x="9060453" y="9128920"/>
                  </a:lnTo>
                  <a:lnTo>
                    <a:pt x="0" y="9128920"/>
                  </a:lnTo>
                  <a:lnTo>
                    <a:pt x="0" y="0"/>
                  </a:lnTo>
                  <a:close/>
                </a:path>
              </a:pathLst>
            </a:custGeom>
            <a:blipFill>
              <a:blip r:embed="rId6"/>
              <a:stretch>
                <a:fillRect/>
              </a:stretch>
            </a:blipFill>
          </p:spPr>
          <p:txBody>
            <a:bodyPr/>
            <a:lstStyle/>
            <a:p>
              <a:endParaRPr lang="pt-BR"/>
            </a:p>
          </p:txBody>
        </p:sp>
        <p:grpSp>
          <p:nvGrpSpPr>
            <p:cNvPr id="13" name="Group 13"/>
            <p:cNvGrpSpPr/>
            <p:nvPr/>
          </p:nvGrpSpPr>
          <p:grpSpPr>
            <a:xfrm>
              <a:off x="1888744" y="1868848"/>
              <a:ext cx="2226205" cy="313919"/>
              <a:chOff x="0" y="0"/>
              <a:chExt cx="332395" cy="46871"/>
            </a:xfrm>
          </p:grpSpPr>
          <p:sp>
            <p:nvSpPr>
              <p:cNvPr id="14" name="Freeform 14"/>
              <p:cNvSpPr/>
              <p:nvPr/>
            </p:nvSpPr>
            <p:spPr>
              <a:xfrm>
                <a:off x="0" y="0"/>
                <a:ext cx="332395" cy="46871"/>
              </a:xfrm>
              <a:custGeom>
                <a:avLst/>
                <a:gdLst/>
                <a:ahLst/>
                <a:cxnLst/>
                <a:rect l="l" t="t" r="r" b="b"/>
                <a:pathLst>
                  <a:path w="332395" h="46871">
                    <a:moveTo>
                      <a:pt x="0" y="0"/>
                    </a:moveTo>
                    <a:lnTo>
                      <a:pt x="332395" y="0"/>
                    </a:lnTo>
                    <a:lnTo>
                      <a:pt x="332395" y="46871"/>
                    </a:lnTo>
                    <a:lnTo>
                      <a:pt x="0" y="46871"/>
                    </a:lnTo>
                    <a:close/>
                  </a:path>
                </a:pathLst>
              </a:custGeom>
              <a:solidFill>
                <a:srgbClr val="FEFEFD"/>
              </a:solidFill>
            </p:spPr>
            <p:txBody>
              <a:bodyPr/>
              <a:lstStyle/>
              <a:p>
                <a:endParaRPr lang="pt-BR"/>
              </a:p>
            </p:txBody>
          </p:sp>
          <p:sp>
            <p:nvSpPr>
              <p:cNvPr id="15" name="TextBox 15"/>
              <p:cNvSpPr txBox="1"/>
              <p:nvPr/>
            </p:nvSpPr>
            <p:spPr>
              <a:xfrm>
                <a:off x="0" y="-57150"/>
                <a:ext cx="332395" cy="104021"/>
              </a:xfrm>
              <a:prstGeom prst="rect">
                <a:avLst/>
              </a:prstGeom>
            </p:spPr>
            <p:txBody>
              <a:bodyPr lIns="50800" tIns="50800" rIns="50800" bIns="50800" rtlCol="0" anchor="ctr"/>
              <a:lstStyle/>
              <a:p>
                <a:pPr algn="ctr">
                  <a:lnSpc>
                    <a:spcPts val="1919"/>
                  </a:lnSpc>
                </a:pPr>
                <a:endParaRPr/>
              </a:p>
            </p:txBody>
          </p:sp>
        </p:grpSp>
        <p:grpSp>
          <p:nvGrpSpPr>
            <p:cNvPr id="16" name="Group 16"/>
            <p:cNvGrpSpPr/>
            <p:nvPr/>
          </p:nvGrpSpPr>
          <p:grpSpPr>
            <a:xfrm>
              <a:off x="1888744" y="2374269"/>
              <a:ext cx="2226205" cy="313919"/>
              <a:chOff x="0" y="0"/>
              <a:chExt cx="332395" cy="46871"/>
            </a:xfrm>
          </p:grpSpPr>
          <p:sp>
            <p:nvSpPr>
              <p:cNvPr id="17" name="Freeform 17"/>
              <p:cNvSpPr/>
              <p:nvPr/>
            </p:nvSpPr>
            <p:spPr>
              <a:xfrm>
                <a:off x="0" y="0"/>
                <a:ext cx="332395" cy="46871"/>
              </a:xfrm>
              <a:custGeom>
                <a:avLst/>
                <a:gdLst/>
                <a:ahLst/>
                <a:cxnLst/>
                <a:rect l="l" t="t" r="r" b="b"/>
                <a:pathLst>
                  <a:path w="332395" h="46871">
                    <a:moveTo>
                      <a:pt x="0" y="0"/>
                    </a:moveTo>
                    <a:lnTo>
                      <a:pt x="332395" y="0"/>
                    </a:lnTo>
                    <a:lnTo>
                      <a:pt x="332395" y="46871"/>
                    </a:lnTo>
                    <a:lnTo>
                      <a:pt x="0" y="46871"/>
                    </a:lnTo>
                    <a:close/>
                  </a:path>
                </a:pathLst>
              </a:custGeom>
              <a:solidFill>
                <a:srgbClr val="FEFEFD"/>
              </a:solidFill>
            </p:spPr>
            <p:txBody>
              <a:bodyPr/>
              <a:lstStyle/>
              <a:p>
                <a:endParaRPr lang="pt-BR"/>
              </a:p>
            </p:txBody>
          </p:sp>
          <p:sp>
            <p:nvSpPr>
              <p:cNvPr id="18" name="TextBox 18"/>
              <p:cNvSpPr txBox="1"/>
              <p:nvPr/>
            </p:nvSpPr>
            <p:spPr>
              <a:xfrm>
                <a:off x="0" y="-57150"/>
                <a:ext cx="332395" cy="104021"/>
              </a:xfrm>
              <a:prstGeom prst="rect">
                <a:avLst/>
              </a:prstGeom>
            </p:spPr>
            <p:txBody>
              <a:bodyPr lIns="50800" tIns="50800" rIns="50800" bIns="50800" rtlCol="0" anchor="ctr"/>
              <a:lstStyle/>
              <a:p>
                <a:pPr algn="ctr">
                  <a:lnSpc>
                    <a:spcPts val="1919"/>
                  </a:lnSpc>
                </a:pPr>
                <a:endParaRPr/>
              </a:p>
            </p:txBody>
          </p:sp>
        </p:grpSp>
        <p:grpSp>
          <p:nvGrpSpPr>
            <p:cNvPr id="19" name="Group 19"/>
            <p:cNvGrpSpPr/>
            <p:nvPr/>
          </p:nvGrpSpPr>
          <p:grpSpPr>
            <a:xfrm>
              <a:off x="6834249" y="1868848"/>
              <a:ext cx="2025870" cy="313919"/>
              <a:chOff x="0" y="0"/>
              <a:chExt cx="302483" cy="46871"/>
            </a:xfrm>
          </p:grpSpPr>
          <p:sp>
            <p:nvSpPr>
              <p:cNvPr id="20" name="Freeform 20"/>
              <p:cNvSpPr/>
              <p:nvPr/>
            </p:nvSpPr>
            <p:spPr>
              <a:xfrm>
                <a:off x="0" y="0"/>
                <a:ext cx="302483" cy="46871"/>
              </a:xfrm>
              <a:custGeom>
                <a:avLst/>
                <a:gdLst/>
                <a:ahLst/>
                <a:cxnLst/>
                <a:rect l="l" t="t" r="r" b="b"/>
                <a:pathLst>
                  <a:path w="302483" h="46871">
                    <a:moveTo>
                      <a:pt x="0" y="0"/>
                    </a:moveTo>
                    <a:lnTo>
                      <a:pt x="302483" y="0"/>
                    </a:lnTo>
                    <a:lnTo>
                      <a:pt x="302483" y="46871"/>
                    </a:lnTo>
                    <a:lnTo>
                      <a:pt x="0" y="46871"/>
                    </a:lnTo>
                    <a:close/>
                  </a:path>
                </a:pathLst>
              </a:custGeom>
              <a:solidFill>
                <a:srgbClr val="FEFEFD"/>
              </a:solidFill>
            </p:spPr>
            <p:txBody>
              <a:bodyPr/>
              <a:lstStyle/>
              <a:p>
                <a:endParaRPr lang="pt-BR"/>
              </a:p>
            </p:txBody>
          </p:sp>
          <p:sp>
            <p:nvSpPr>
              <p:cNvPr id="21" name="TextBox 21"/>
              <p:cNvSpPr txBox="1"/>
              <p:nvPr/>
            </p:nvSpPr>
            <p:spPr>
              <a:xfrm>
                <a:off x="0" y="-57150"/>
                <a:ext cx="302483" cy="104021"/>
              </a:xfrm>
              <a:prstGeom prst="rect">
                <a:avLst/>
              </a:prstGeom>
            </p:spPr>
            <p:txBody>
              <a:bodyPr lIns="50800" tIns="50800" rIns="50800" bIns="50800" rtlCol="0" anchor="ctr"/>
              <a:lstStyle/>
              <a:p>
                <a:pPr algn="ctr">
                  <a:lnSpc>
                    <a:spcPts val="1919"/>
                  </a:lnSpc>
                </a:pPr>
                <a:endParaRPr/>
              </a:p>
            </p:txBody>
          </p:sp>
        </p:grpSp>
        <p:grpSp>
          <p:nvGrpSpPr>
            <p:cNvPr id="22" name="Group 22"/>
            <p:cNvGrpSpPr/>
            <p:nvPr/>
          </p:nvGrpSpPr>
          <p:grpSpPr>
            <a:xfrm>
              <a:off x="6834249" y="2374269"/>
              <a:ext cx="2025870" cy="313919"/>
              <a:chOff x="0" y="0"/>
              <a:chExt cx="302483" cy="46871"/>
            </a:xfrm>
          </p:grpSpPr>
          <p:sp>
            <p:nvSpPr>
              <p:cNvPr id="23" name="Freeform 23"/>
              <p:cNvSpPr/>
              <p:nvPr/>
            </p:nvSpPr>
            <p:spPr>
              <a:xfrm>
                <a:off x="0" y="0"/>
                <a:ext cx="302483" cy="46871"/>
              </a:xfrm>
              <a:custGeom>
                <a:avLst/>
                <a:gdLst/>
                <a:ahLst/>
                <a:cxnLst/>
                <a:rect l="l" t="t" r="r" b="b"/>
                <a:pathLst>
                  <a:path w="302483" h="46871">
                    <a:moveTo>
                      <a:pt x="0" y="0"/>
                    </a:moveTo>
                    <a:lnTo>
                      <a:pt x="302483" y="0"/>
                    </a:lnTo>
                    <a:lnTo>
                      <a:pt x="302483" y="46871"/>
                    </a:lnTo>
                    <a:lnTo>
                      <a:pt x="0" y="46871"/>
                    </a:lnTo>
                    <a:close/>
                  </a:path>
                </a:pathLst>
              </a:custGeom>
              <a:solidFill>
                <a:srgbClr val="FEFEFD"/>
              </a:solidFill>
            </p:spPr>
            <p:txBody>
              <a:bodyPr/>
              <a:lstStyle/>
              <a:p>
                <a:endParaRPr lang="pt-BR"/>
              </a:p>
            </p:txBody>
          </p:sp>
          <p:sp>
            <p:nvSpPr>
              <p:cNvPr id="24" name="TextBox 24"/>
              <p:cNvSpPr txBox="1"/>
              <p:nvPr/>
            </p:nvSpPr>
            <p:spPr>
              <a:xfrm>
                <a:off x="0" y="-57150"/>
                <a:ext cx="302483" cy="104021"/>
              </a:xfrm>
              <a:prstGeom prst="rect">
                <a:avLst/>
              </a:prstGeom>
            </p:spPr>
            <p:txBody>
              <a:bodyPr lIns="50800" tIns="50800" rIns="50800" bIns="50800" rtlCol="0" anchor="ctr"/>
              <a:lstStyle/>
              <a:p>
                <a:pPr algn="ctr">
                  <a:lnSpc>
                    <a:spcPts val="1919"/>
                  </a:lnSpc>
                </a:pPr>
                <a:endParaRPr/>
              </a:p>
            </p:txBody>
          </p:sp>
        </p:grpSp>
        <p:grpSp>
          <p:nvGrpSpPr>
            <p:cNvPr id="25" name="Group 25"/>
            <p:cNvGrpSpPr/>
            <p:nvPr/>
          </p:nvGrpSpPr>
          <p:grpSpPr>
            <a:xfrm>
              <a:off x="1888744" y="3298571"/>
              <a:ext cx="3998863" cy="358840"/>
              <a:chOff x="0" y="0"/>
              <a:chExt cx="597071" cy="53579"/>
            </a:xfrm>
          </p:grpSpPr>
          <p:sp>
            <p:nvSpPr>
              <p:cNvPr id="26" name="Freeform 26"/>
              <p:cNvSpPr/>
              <p:nvPr/>
            </p:nvSpPr>
            <p:spPr>
              <a:xfrm>
                <a:off x="0" y="0"/>
                <a:ext cx="597071" cy="53579"/>
              </a:xfrm>
              <a:custGeom>
                <a:avLst/>
                <a:gdLst/>
                <a:ahLst/>
                <a:cxnLst/>
                <a:rect l="l" t="t" r="r" b="b"/>
                <a:pathLst>
                  <a:path w="597071" h="53579">
                    <a:moveTo>
                      <a:pt x="0" y="0"/>
                    </a:moveTo>
                    <a:lnTo>
                      <a:pt x="597071" y="0"/>
                    </a:lnTo>
                    <a:lnTo>
                      <a:pt x="597071" y="53579"/>
                    </a:lnTo>
                    <a:lnTo>
                      <a:pt x="0" y="53579"/>
                    </a:lnTo>
                    <a:close/>
                  </a:path>
                </a:pathLst>
              </a:custGeom>
              <a:solidFill>
                <a:srgbClr val="FEFEFD"/>
              </a:solidFill>
            </p:spPr>
            <p:txBody>
              <a:bodyPr/>
              <a:lstStyle/>
              <a:p>
                <a:endParaRPr lang="pt-BR"/>
              </a:p>
            </p:txBody>
          </p:sp>
          <p:sp>
            <p:nvSpPr>
              <p:cNvPr id="27" name="TextBox 27"/>
              <p:cNvSpPr txBox="1"/>
              <p:nvPr/>
            </p:nvSpPr>
            <p:spPr>
              <a:xfrm>
                <a:off x="0" y="-57150"/>
                <a:ext cx="597071" cy="110729"/>
              </a:xfrm>
              <a:prstGeom prst="rect">
                <a:avLst/>
              </a:prstGeom>
            </p:spPr>
            <p:txBody>
              <a:bodyPr lIns="50800" tIns="50800" rIns="50800" bIns="50800" rtlCol="0" anchor="ctr"/>
              <a:lstStyle/>
              <a:p>
                <a:pPr algn="ctr">
                  <a:lnSpc>
                    <a:spcPts val="1919"/>
                  </a:lnSpc>
                </a:pPr>
                <a:endParaRPr/>
              </a:p>
            </p:txBody>
          </p:sp>
        </p:grpSp>
        <p:grpSp>
          <p:nvGrpSpPr>
            <p:cNvPr id="28" name="Group 28"/>
            <p:cNvGrpSpPr/>
            <p:nvPr/>
          </p:nvGrpSpPr>
          <p:grpSpPr>
            <a:xfrm>
              <a:off x="6834249" y="3753878"/>
              <a:ext cx="1723174" cy="168221"/>
              <a:chOff x="0" y="0"/>
              <a:chExt cx="257287" cy="25117"/>
            </a:xfrm>
          </p:grpSpPr>
          <p:sp>
            <p:nvSpPr>
              <p:cNvPr id="29" name="Freeform 29"/>
              <p:cNvSpPr/>
              <p:nvPr/>
            </p:nvSpPr>
            <p:spPr>
              <a:xfrm>
                <a:off x="0" y="0"/>
                <a:ext cx="257287" cy="25117"/>
              </a:xfrm>
              <a:custGeom>
                <a:avLst/>
                <a:gdLst/>
                <a:ahLst/>
                <a:cxnLst/>
                <a:rect l="l" t="t" r="r" b="b"/>
                <a:pathLst>
                  <a:path w="257287" h="25117">
                    <a:moveTo>
                      <a:pt x="0" y="0"/>
                    </a:moveTo>
                    <a:lnTo>
                      <a:pt x="257287" y="0"/>
                    </a:lnTo>
                    <a:lnTo>
                      <a:pt x="257287" y="25117"/>
                    </a:lnTo>
                    <a:lnTo>
                      <a:pt x="0" y="25117"/>
                    </a:lnTo>
                    <a:close/>
                  </a:path>
                </a:pathLst>
              </a:custGeom>
              <a:solidFill>
                <a:srgbClr val="FEFEFD"/>
              </a:solidFill>
            </p:spPr>
            <p:txBody>
              <a:bodyPr/>
              <a:lstStyle/>
              <a:p>
                <a:endParaRPr lang="pt-BR"/>
              </a:p>
            </p:txBody>
          </p:sp>
          <p:sp>
            <p:nvSpPr>
              <p:cNvPr id="30" name="TextBox 30"/>
              <p:cNvSpPr txBox="1"/>
              <p:nvPr/>
            </p:nvSpPr>
            <p:spPr>
              <a:xfrm>
                <a:off x="0" y="-57150"/>
                <a:ext cx="257287" cy="82267"/>
              </a:xfrm>
              <a:prstGeom prst="rect">
                <a:avLst/>
              </a:prstGeom>
            </p:spPr>
            <p:txBody>
              <a:bodyPr lIns="50800" tIns="50800" rIns="50800" bIns="50800" rtlCol="0" anchor="ctr"/>
              <a:lstStyle/>
              <a:p>
                <a:pPr algn="ctr">
                  <a:lnSpc>
                    <a:spcPts val="1919"/>
                  </a:lnSpc>
                </a:pPr>
                <a:endParaRPr/>
              </a:p>
            </p:txBody>
          </p:sp>
        </p:grpSp>
        <p:grpSp>
          <p:nvGrpSpPr>
            <p:cNvPr id="31" name="Group 31"/>
            <p:cNvGrpSpPr/>
            <p:nvPr/>
          </p:nvGrpSpPr>
          <p:grpSpPr>
            <a:xfrm>
              <a:off x="1888744" y="3753878"/>
              <a:ext cx="1723174" cy="168221"/>
              <a:chOff x="0" y="0"/>
              <a:chExt cx="257287" cy="25117"/>
            </a:xfrm>
          </p:grpSpPr>
          <p:sp>
            <p:nvSpPr>
              <p:cNvPr id="32" name="Freeform 32"/>
              <p:cNvSpPr/>
              <p:nvPr/>
            </p:nvSpPr>
            <p:spPr>
              <a:xfrm>
                <a:off x="0" y="0"/>
                <a:ext cx="257287" cy="25117"/>
              </a:xfrm>
              <a:custGeom>
                <a:avLst/>
                <a:gdLst/>
                <a:ahLst/>
                <a:cxnLst/>
                <a:rect l="l" t="t" r="r" b="b"/>
                <a:pathLst>
                  <a:path w="257287" h="25117">
                    <a:moveTo>
                      <a:pt x="0" y="0"/>
                    </a:moveTo>
                    <a:lnTo>
                      <a:pt x="257287" y="0"/>
                    </a:lnTo>
                    <a:lnTo>
                      <a:pt x="257287" y="25117"/>
                    </a:lnTo>
                    <a:lnTo>
                      <a:pt x="0" y="25117"/>
                    </a:lnTo>
                    <a:close/>
                  </a:path>
                </a:pathLst>
              </a:custGeom>
              <a:solidFill>
                <a:srgbClr val="FEFEFD"/>
              </a:solidFill>
            </p:spPr>
            <p:txBody>
              <a:bodyPr/>
              <a:lstStyle/>
              <a:p>
                <a:endParaRPr lang="pt-BR"/>
              </a:p>
            </p:txBody>
          </p:sp>
          <p:sp>
            <p:nvSpPr>
              <p:cNvPr id="33" name="TextBox 33"/>
              <p:cNvSpPr txBox="1"/>
              <p:nvPr/>
            </p:nvSpPr>
            <p:spPr>
              <a:xfrm>
                <a:off x="0" y="-57150"/>
                <a:ext cx="257287" cy="82267"/>
              </a:xfrm>
              <a:prstGeom prst="rect">
                <a:avLst/>
              </a:prstGeom>
            </p:spPr>
            <p:txBody>
              <a:bodyPr lIns="50800" tIns="50800" rIns="50800" bIns="50800" rtlCol="0" anchor="ctr"/>
              <a:lstStyle/>
              <a:p>
                <a:pPr algn="ctr">
                  <a:lnSpc>
                    <a:spcPts val="1919"/>
                  </a:lnSpc>
                </a:pPr>
                <a:endParaRPr/>
              </a:p>
            </p:txBody>
          </p:sp>
        </p:grpSp>
        <p:grpSp>
          <p:nvGrpSpPr>
            <p:cNvPr id="34" name="Group 34"/>
            <p:cNvGrpSpPr/>
            <p:nvPr/>
          </p:nvGrpSpPr>
          <p:grpSpPr>
            <a:xfrm>
              <a:off x="2527721" y="7865323"/>
              <a:ext cx="2421310" cy="131796"/>
              <a:chOff x="0" y="0"/>
              <a:chExt cx="361526" cy="19679"/>
            </a:xfrm>
          </p:grpSpPr>
          <p:sp>
            <p:nvSpPr>
              <p:cNvPr id="35" name="Freeform 35"/>
              <p:cNvSpPr/>
              <p:nvPr/>
            </p:nvSpPr>
            <p:spPr>
              <a:xfrm>
                <a:off x="0" y="0"/>
                <a:ext cx="361526" cy="19679"/>
              </a:xfrm>
              <a:custGeom>
                <a:avLst/>
                <a:gdLst/>
                <a:ahLst/>
                <a:cxnLst/>
                <a:rect l="l" t="t" r="r" b="b"/>
                <a:pathLst>
                  <a:path w="361526" h="19679">
                    <a:moveTo>
                      <a:pt x="0" y="0"/>
                    </a:moveTo>
                    <a:lnTo>
                      <a:pt x="361526" y="0"/>
                    </a:lnTo>
                    <a:lnTo>
                      <a:pt x="361526" y="19679"/>
                    </a:lnTo>
                    <a:lnTo>
                      <a:pt x="0" y="19679"/>
                    </a:lnTo>
                    <a:close/>
                  </a:path>
                </a:pathLst>
              </a:custGeom>
              <a:solidFill>
                <a:srgbClr val="FEFEFD"/>
              </a:solidFill>
            </p:spPr>
            <p:txBody>
              <a:bodyPr/>
              <a:lstStyle/>
              <a:p>
                <a:endParaRPr lang="pt-BR"/>
              </a:p>
            </p:txBody>
          </p:sp>
          <p:sp>
            <p:nvSpPr>
              <p:cNvPr id="36" name="TextBox 36"/>
              <p:cNvSpPr txBox="1"/>
              <p:nvPr/>
            </p:nvSpPr>
            <p:spPr>
              <a:xfrm>
                <a:off x="0" y="-57150"/>
                <a:ext cx="361526" cy="76829"/>
              </a:xfrm>
              <a:prstGeom prst="rect">
                <a:avLst/>
              </a:prstGeom>
            </p:spPr>
            <p:txBody>
              <a:bodyPr lIns="50800" tIns="50800" rIns="50800" bIns="50800" rtlCol="0" anchor="ctr"/>
              <a:lstStyle/>
              <a:p>
                <a:pPr algn="ctr">
                  <a:lnSpc>
                    <a:spcPts val="1919"/>
                  </a:lnSpc>
                </a:pPr>
                <a:endParaRPr/>
              </a:p>
            </p:txBody>
          </p:sp>
        </p:grpSp>
        <p:grpSp>
          <p:nvGrpSpPr>
            <p:cNvPr id="37" name="Group 37"/>
            <p:cNvGrpSpPr/>
            <p:nvPr/>
          </p:nvGrpSpPr>
          <p:grpSpPr>
            <a:xfrm>
              <a:off x="6834249" y="3298571"/>
              <a:ext cx="1361791" cy="265849"/>
              <a:chOff x="0" y="0"/>
              <a:chExt cx="203329" cy="39694"/>
            </a:xfrm>
          </p:grpSpPr>
          <p:sp>
            <p:nvSpPr>
              <p:cNvPr id="38" name="Freeform 38"/>
              <p:cNvSpPr/>
              <p:nvPr/>
            </p:nvSpPr>
            <p:spPr>
              <a:xfrm>
                <a:off x="0" y="0"/>
                <a:ext cx="203329" cy="39694"/>
              </a:xfrm>
              <a:custGeom>
                <a:avLst/>
                <a:gdLst/>
                <a:ahLst/>
                <a:cxnLst/>
                <a:rect l="l" t="t" r="r" b="b"/>
                <a:pathLst>
                  <a:path w="203329" h="39694">
                    <a:moveTo>
                      <a:pt x="0" y="0"/>
                    </a:moveTo>
                    <a:lnTo>
                      <a:pt x="203329" y="0"/>
                    </a:lnTo>
                    <a:lnTo>
                      <a:pt x="203329" y="39694"/>
                    </a:lnTo>
                    <a:lnTo>
                      <a:pt x="0" y="39694"/>
                    </a:lnTo>
                    <a:close/>
                  </a:path>
                </a:pathLst>
              </a:custGeom>
              <a:solidFill>
                <a:srgbClr val="FEFEFD"/>
              </a:solidFill>
            </p:spPr>
            <p:txBody>
              <a:bodyPr/>
              <a:lstStyle/>
              <a:p>
                <a:endParaRPr lang="pt-BR"/>
              </a:p>
            </p:txBody>
          </p:sp>
          <p:sp>
            <p:nvSpPr>
              <p:cNvPr id="39" name="TextBox 39"/>
              <p:cNvSpPr txBox="1"/>
              <p:nvPr/>
            </p:nvSpPr>
            <p:spPr>
              <a:xfrm>
                <a:off x="0" y="-57150"/>
                <a:ext cx="203329" cy="96844"/>
              </a:xfrm>
              <a:prstGeom prst="rect">
                <a:avLst/>
              </a:prstGeom>
            </p:spPr>
            <p:txBody>
              <a:bodyPr lIns="50800" tIns="50800" rIns="50800" bIns="50800" rtlCol="0" anchor="ctr"/>
              <a:lstStyle/>
              <a:p>
                <a:pPr algn="ctr">
                  <a:lnSpc>
                    <a:spcPts val="1919"/>
                  </a:lnSpc>
                </a:pPr>
                <a:endParaRPr/>
              </a:p>
            </p:txBody>
          </p:sp>
        </p:grpSp>
      </p:grpSp>
      <p:sp>
        <p:nvSpPr>
          <p:cNvPr id="40" name="TextBox 40"/>
          <p:cNvSpPr txBox="1"/>
          <p:nvPr/>
        </p:nvSpPr>
        <p:spPr>
          <a:xfrm>
            <a:off x="6063000" y="7762803"/>
            <a:ext cx="4185761" cy="240343"/>
          </a:xfrm>
          <a:prstGeom prst="rect">
            <a:avLst/>
          </a:prstGeom>
        </p:spPr>
        <p:txBody>
          <a:bodyPr lIns="0" tIns="0" rIns="0" bIns="0" rtlCol="0" anchor="t">
            <a:spAutoFit/>
          </a:bodyPr>
          <a:lstStyle/>
          <a:p>
            <a:pPr algn="ctr">
              <a:lnSpc>
                <a:spcPts val="1977"/>
              </a:lnSpc>
              <a:spcBef>
                <a:spcPct val="0"/>
              </a:spcBef>
            </a:pPr>
            <a:r>
              <a:rPr lang="en-US" sz="1412">
                <a:solidFill>
                  <a:srgbClr val="000000"/>
                </a:solidFill>
                <a:latin typeface="Proxima Nova"/>
                <a:ea typeface="Proxima Nova"/>
                <a:cs typeface="Proxima Nova"/>
                <a:sym typeface="Proxima Nova"/>
              </a:rPr>
              <a:t>(*) Identificar o responsável (nome, cargo e matrícula).</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1092</Words>
  <Application>Microsoft Office PowerPoint</Application>
  <PresentationFormat>Personalizar</PresentationFormat>
  <Paragraphs>86</Paragraphs>
  <Slides>12</Slides>
  <Notes>0</Notes>
  <HiddenSlides>0</HiddenSlides>
  <MMClips>0</MMClips>
  <ScaleCrop>false</ScaleCrop>
  <HeadingPairs>
    <vt:vector size="6" baseType="variant">
      <vt:variant>
        <vt:lpstr>Fontes usadas</vt:lpstr>
      </vt:variant>
      <vt:variant>
        <vt:i4>10</vt:i4>
      </vt:variant>
      <vt:variant>
        <vt:lpstr>Tema</vt:lpstr>
      </vt:variant>
      <vt:variant>
        <vt:i4>1</vt:i4>
      </vt:variant>
      <vt:variant>
        <vt:lpstr>Títulos de slides</vt:lpstr>
      </vt:variant>
      <vt:variant>
        <vt:i4>12</vt:i4>
      </vt:variant>
    </vt:vector>
  </HeadingPairs>
  <TitlesOfParts>
    <vt:vector size="23" baseType="lpstr">
      <vt:lpstr>Calibri</vt:lpstr>
      <vt:lpstr>Proxima Nova Bold</vt:lpstr>
      <vt:lpstr>Poppins Bold</vt:lpstr>
      <vt:lpstr>TT Interphases Bold</vt:lpstr>
      <vt:lpstr>Proxima Nova</vt:lpstr>
      <vt:lpstr>Montserrat Bold</vt:lpstr>
      <vt:lpstr>Helvetica World</vt:lpstr>
      <vt:lpstr>Helvetica World Bold</vt:lpstr>
      <vt:lpstr>Poppins</vt:lpstr>
      <vt:lpstr>Arial</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Parcelamento de Débitos Previdenciários</dc:title>
  <cp:lastModifiedBy>Jose Wagner da Silva Marcelino</cp:lastModifiedBy>
  <cp:revision>2</cp:revision>
  <dcterms:created xsi:type="dcterms:W3CDTF">2006-08-16T00:00:00Z</dcterms:created>
  <dcterms:modified xsi:type="dcterms:W3CDTF">2025-06-18T12:17:08Z</dcterms:modified>
  <dc:identifier>DAGqoonMqhw</dc:identifier>
</cp:coreProperties>
</file>